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9" r:id="rId3"/>
    <p:sldId id="381" r:id="rId4"/>
    <p:sldId id="382" r:id="rId5"/>
    <p:sldId id="362" r:id="rId6"/>
    <p:sldId id="363" r:id="rId7"/>
    <p:sldId id="387" r:id="rId8"/>
    <p:sldId id="358" r:id="rId9"/>
    <p:sldId id="360" r:id="rId10"/>
    <p:sldId id="359" r:id="rId11"/>
    <p:sldId id="385" r:id="rId12"/>
    <p:sldId id="369" r:id="rId13"/>
    <p:sldId id="370" r:id="rId14"/>
    <p:sldId id="371" r:id="rId15"/>
    <p:sldId id="372" r:id="rId16"/>
    <p:sldId id="373" r:id="rId17"/>
    <p:sldId id="374" r:id="rId18"/>
    <p:sldId id="375" r:id="rId19"/>
    <p:sldId id="376" r:id="rId20"/>
    <p:sldId id="377" r:id="rId21"/>
    <p:sldId id="378" r:id="rId22"/>
    <p:sldId id="364" r:id="rId23"/>
    <p:sldId id="366" r:id="rId24"/>
    <p:sldId id="365" r:id="rId25"/>
    <p:sldId id="367" r:id="rId26"/>
    <p:sldId id="361" r:id="rId27"/>
    <p:sldId id="379" r:id="rId28"/>
    <p:sldId id="380" r:id="rId29"/>
    <p:sldId id="36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4E7"/>
    <a:srgbClr val="FF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591" autoAdjust="0"/>
  </p:normalViewPr>
  <p:slideViewPr>
    <p:cSldViewPr snapToGrid="0">
      <p:cViewPr varScale="1">
        <p:scale>
          <a:sx n="62" d="100"/>
          <a:sy n="62"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F2532-F630-453D-A844-822A24DDE93A}" type="datetimeFigureOut">
              <a:rPr lang="zh-CN" altLang="en-US" smtClean="0"/>
              <a:t>2019/6/11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843B3-B42E-46F0-B619-11E5122B16C0}" type="slidenum">
              <a:rPr lang="zh-CN" altLang="en-US" smtClean="0"/>
              <a:t>‹#›</a:t>
            </a:fld>
            <a:endParaRPr lang="zh-CN" altLang="en-US"/>
          </a:p>
        </p:txBody>
      </p:sp>
    </p:spTree>
    <p:extLst>
      <p:ext uri="{BB962C8B-B14F-4D97-AF65-F5344CB8AC3E}">
        <p14:creationId xmlns:p14="http://schemas.microsoft.com/office/powerpoint/2010/main" val="23694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1</a:t>
            </a:fld>
            <a:endParaRPr lang="zh-CN" altLang="en-US"/>
          </a:p>
        </p:txBody>
      </p:sp>
    </p:spTree>
    <p:extLst>
      <p:ext uri="{BB962C8B-B14F-4D97-AF65-F5344CB8AC3E}">
        <p14:creationId xmlns:p14="http://schemas.microsoft.com/office/powerpoint/2010/main" val="118976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the phase difference, the complex difference does not display discontinuities</a:t>
            </a:r>
          </a:p>
          <a:p>
            <a:r>
              <a:rPr lang="en-US" altLang="zh-CN" dirty="0"/>
              <a:t>and does not take on negative values.</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11</a:t>
            </a:fld>
            <a:endParaRPr lang="zh-CN" altLang="en-US"/>
          </a:p>
        </p:txBody>
      </p:sp>
    </p:spTree>
    <p:extLst>
      <p:ext uri="{BB962C8B-B14F-4D97-AF65-F5344CB8AC3E}">
        <p14:creationId xmlns:p14="http://schemas.microsoft.com/office/powerpoint/2010/main" val="354697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A843B3-B42E-46F0-B619-11E5122B16C0}" type="slidenum">
              <a:rPr lang="zh-CN" altLang="en-US" smtClean="0"/>
              <a:t>17</a:t>
            </a:fld>
            <a:endParaRPr lang="zh-CN" altLang="en-US"/>
          </a:p>
        </p:txBody>
      </p:sp>
    </p:spTree>
    <p:extLst>
      <p:ext uri="{BB962C8B-B14F-4D97-AF65-F5344CB8AC3E}">
        <p14:creationId xmlns:p14="http://schemas.microsoft.com/office/powerpoint/2010/main" val="77226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A843B3-B42E-46F0-B619-11E5122B16C0}" type="slidenum">
              <a:rPr lang="zh-CN" altLang="en-US" smtClean="0"/>
              <a:t>18</a:t>
            </a:fld>
            <a:endParaRPr lang="zh-CN" altLang="en-US"/>
          </a:p>
        </p:txBody>
      </p:sp>
    </p:spTree>
    <p:extLst>
      <p:ext uri="{BB962C8B-B14F-4D97-AF65-F5344CB8AC3E}">
        <p14:creationId xmlns:p14="http://schemas.microsoft.com/office/powerpoint/2010/main" val="258302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20</a:t>
            </a:fld>
            <a:endParaRPr lang="zh-CN" altLang="en-US"/>
          </a:p>
        </p:txBody>
      </p:sp>
    </p:spTree>
    <p:extLst>
      <p:ext uri="{BB962C8B-B14F-4D97-AF65-F5344CB8AC3E}">
        <p14:creationId xmlns:p14="http://schemas.microsoft.com/office/powerpoint/2010/main" val="161755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21</a:t>
            </a:fld>
            <a:endParaRPr lang="zh-CN" altLang="en-US"/>
          </a:p>
        </p:txBody>
      </p:sp>
    </p:spTree>
    <p:extLst>
      <p:ext uri="{BB962C8B-B14F-4D97-AF65-F5344CB8AC3E}">
        <p14:creationId xmlns:p14="http://schemas.microsoft.com/office/powerpoint/2010/main" val="30492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22</a:t>
            </a:fld>
            <a:endParaRPr lang="zh-CN" altLang="en-US"/>
          </a:p>
        </p:txBody>
      </p:sp>
    </p:spTree>
    <p:extLst>
      <p:ext uri="{BB962C8B-B14F-4D97-AF65-F5344CB8AC3E}">
        <p14:creationId xmlns:p14="http://schemas.microsoft.com/office/powerpoint/2010/main" val="182149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Dual </a:t>
            </a:r>
            <a:r>
              <a:rPr lang="en-US" altLang="zh-CN" sz="1200" kern="1200" dirty="0" err="1">
                <a:solidFill>
                  <a:schemeClr val="tx1"/>
                </a:solidFill>
                <a:effectLst/>
                <a:latin typeface="+mn-lt"/>
                <a:ea typeface="+mn-ea"/>
                <a:cs typeface="+mn-cs"/>
              </a:rPr>
              <a:t>Venc</a:t>
            </a:r>
            <a:r>
              <a:rPr lang="en-US" altLang="zh-CN" sz="1200" kern="1200" dirty="0">
                <a:solidFill>
                  <a:schemeClr val="tx1"/>
                </a:solidFill>
                <a:effectLst/>
                <a:latin typeface="+mn-lt"/>
                <a:ea typeface="+mn-ea"/>
                <a:cs typeface="+mn-cs"/>
              </a:rPr>
              <a:t> reconstruction files combine data from high and low </a:t>
            </a:r>
            <a:r>
              <a:rPr lang="en-US" altLang="zh-CN" sz="1200" kern="1200" dirty="0" err="1">
                <a:solidFill>
                  <a:schemeClr val="tx1"/>
                </a:solidFill>
                <a:effectLst/>
                <a:latin typeface="+mn-lt"/>
                <a:ea typeface="+mn-ea"/>
                <a:cs typeface="+mn-cs"/>
              </a:rPr>
              <a:t>Venc</a:t>
            </a:r>
            <a:r>
              <a:rPr lang="en-US" altLang="zh-CN" sz="1200" kern="1200" dirty="0">
                <a:solidFill>
                  <a:schemeClr val="tx1"/>
                </a:solidFill>
                <a:effectLst/>
                <a:latin typeface="+mn-lt"/>
                <a:ea typeface="+mn-ea"/>
                <a:cs typeface="+mn-cs"/>
              </a:rPr>
              <a:t> acquisitions to reduce the tradeoffs between VNR and dynamic range.</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o minimize the scan time penaltyfrom added encoding steps, additional radial under-sampling was applied to high Vencdata before the dual</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Venc</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reconstruction. Although undersampling introdu-ces errors in the high Venc</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acquisition, these errors inthe estimated velocities need to be greater than the low</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Venc</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to cause errors in the final estimation.</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4D  PC  MRI  with  Accelerated  Dual  Venc</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Encoding</a:t>
            </a:r>
            <a:r>
              <a:rPr lang="en-US"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23</a:t>
            </a:fld>
            <a:endParaRPr lang="zh-CN" altLang="en-US"/>
          </a:p>
        </p:txBody>
      </p:sp>
    </p:spTree>
    <p:extLst>
      <p:ext uri="{BB962C8B-B14F-4D97-AF65-F5344CB8AC3E}">
        <p14:creationId xmlns:p14="http://schemas.microsoft.com/office/powerpoint/2010/main" val="1445954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实现流编码的一种可能方法是将双极梯度瓣添加到流补偿波形中，如图</a:t>
            </a:r>
            <a:r>
              <a:rPr lang="en-US" altLang="zh-CN" sz="1200" b="0" i="0" kern="1200" dirty="0">
                <a:solidFill>
                  <a:schemeClr val="tx1"/>
                </a:solidFill>
                <a:effectLst/>
                <a:latin typeface="+mn-lt"/>
                <a:ea typeface="+mn-ea"/>
                <a:cs typeface="+mn-cs"/>
              </a:rPr>
              <a:t>3a</a:t>
            </a:r>
            <a:r>
              <a:rPr lang="zh-CN" altLang="en-US" sz="1200" b="0" i="0" kern="1200" dirty="0">
                <a:solidFill>
                  <a:schemeClr val="tx1"/>
                </a:solidFill>
                <a:effectLst/>
                <a:latin typeface="+mn-lt"/>
                <a:ea typeface="+mn-ea"/>
                <a:cs typeface="+mn-cs"/>
              </a:rPr>
              <a:t>所示。这是所谓的“双面”流编码的一个例子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a:t>
            </a:r>
            <a:r>
              <a:rPr lang="en-US" altLang="zh-CN" sz="1200" b="0" i="0" kern="1200" dirty="0">
                <a:solidFill>
                  <a:schemeClr val="tx1"/>
                </a:solidFill>
                <a:effectLst/>
                <a:latin typeface="+mn-lt"/>
                <a:ea typeface="+mn-ea"/>
                <a:cs typeface="+mn-cs"/>
              </a:rPr>
              <a:t>M1 = 0</a:t>
            </a:r>
            <a:r>
              <a:rPr lang="zh-CN" altLang="en-US" sz="1200" b="0" i="0" kern="1200" dirty="0">
                <a:solidFill>
                  <a:schemeClr val="tx1"/>
                </a:solidFill>
                <a:effectLst/>
                <a:latin typeface="+mn-lt"/>
                <a:ea typeface="+mn-ea"/>
                <a:cs typeface="+mn-cs"/>
              </a:rPr>
              <a:t>对称的梯度矩。通过结合梯度瓣，可以以更短的最小回波延迟交替获得双边编码，如图</a:t>
            </a:r>
            <a:r>
              <a:rPr lang="en-US" altLang="zh-CN" sz="1200" b="0" i="0" kern="1200" dirty="0">
                <a:solidFill>
                  <a:schemeClr val="tx1"/>
                </a:solidFill>
                <a:effectLst/>
                <a:latin typeface="+mn-lt"/>
                <a:ea typeface="+mn-ea"/>
                <a:cs typeface="+mn-cs"/>
              </a:rPr>
              <a:t>3b</a:t>
            </a:r>
            <a:r>
              <a:rPr lang="zh-CN" altLang="en-US" sz="1200" b="0" i="0" kern="1200" dirty="0">
                <a:solidFill>
                  <a:schemeClr val="tx1"/>
                </a:solidFill>
                <a:effectLst/>
                <a:latin typeface="+mn-lt"/>
                <a:ea typeface="+mn-ea"/>
                <a:cs typeface="+mn-cs"/>
              </a:rPr>
              <a:t>所示。相反，给定一个所需的</a:t>
            </a:r>
            <a:r>
              <a:rPr lang="en-US" altLang="zh-CN" sz="1200" b="0" i="0" kern="1200" dirty="0">
                <a:solidFill>
                  <a:schemeClr val="tx1"/>
                </a:solidFill>
                <a:effectLst/>
                <a:latin typeface="+mn-lt"/>
                <a:ea typeface="+mn-ea"/>
                <a:cs typeface="+mn-cs"/>
              </a:rPr>
              <a:t>ΔM</a:t>
            </a:r>
            <a:r>
              <a:rPr lang="zh-CN" altLang="en-US" sz="1200" b="0" i="0" kern="1200" dirty="0">
                <a:solidFill>
                  <a:schemeClr val="tx1"/>
                </a:solidFill>
                <a:effectLst/>
                <a:latin typeface="+mn-lt"/>
                <a:ea typeface="+mn-ea"/>
                <a:cs typeface="+mn-cs"/>
              </a:rPr>
              <a:t>，最小持续时间梯度就是“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波瓣以这种方式反转的梯度。注意式</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独立于切片选择瓣的一阶矩</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，因为和一阶矩的绝对值不相关。</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24</a:t>
            </a:fld>
            <a:endParaRPr lang="zh-CN" altLang="en-US"/>
          </a:p>
        </p:txBody>
      </p:sp>
    </p:spTree>
    <p:extLst>
      <p:ext uri="{BB962C8B-B14F-4D97-AF65-F5344CB8AC3E}">
        <p14:creationId xmlns:p14="http://schemas.microsoft.com/office/powerpoint/2010/main" val="209736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1A843B3-B42E-46F0-B619-11E5122B16C0}" type="slidenum">
              <a:rPr lang="zh-CN" altLang="en-US" smtClean="0"/>
              <a:t>25</a:t>
            </a:fld>
            <a:endParaRPr lang="zh-CN" altLang="en-US"/>
          </a:p>
        </p:txBody>
      </p:sp>
    </p:spTree>
    <p:extLst>
      <p:ext uri="{BB962C8B-B14F-4D97-AF65-F5344CB8AC3E}">
        <p14:creationId xmlns:p14="http://schemas.microsoft.com/office/powerpoint/2010/main" val="172189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老师在课上讲过，</a:t>
            </a:r>
            <a:r>
              <a:rPr lang="en-US" altLang="zh-CN" dirty="0"/>
              <a:t>phase</a:t>
            </a:r>
            <a:r>
              <a:rPr lang="zh-CN" altLang="en-US" dirty="0"/>
              <a:t>和</a:t>
            </a:r>
            <a:r>
              <a:rPr lang="en-US" altLang="zh-CN" dirty="0"/>
              <a:t>complex</a:t>
            </a:r>
            <a:r>
              <a:rPr lang="zh-CN" altLang="en-US" dirty="0"/>
              <a:t>两种成像方法。这两种的理论都很直白。</a:t>
            </a:r>
          </a:p>
          <a:p>
            <a:r>
              <a:rPr lang="zh-CN" altLang="en-US" dirty="0"/>
              <a:t>首先我们假设混叠速度</a:t>
            </a:r>
            <a:r>
              <a:rPr lang="en-US" altLang="zh-CN" dirty="0" err="1"/>
              <a:t>VENC</a:t>
            </a:r>
            <a:r>
              <a:rPr lang="zh-CN" altLang="en-US" dirty="0"/>
              <a:t>的定义，这是一个人工选取的数值，假如它越小，它对低流速的采集灵敏度就越高。再假设由傅里叶重建计算出来的复数分别为</a:t>
            </a:r>
            <a:r>
              <a:rPr lang="en-US" altLang="zh-CN" dirty="0" err="1"/>
              <a:t>z1z2</a:t>
            </a:r>
            <a:r>
              <a:rPr lang="en-US" altLang="zh-CN" dirty="0"/>
              <a:t>.</a:t>
            </a:r>
          </a:p>
          <a:p>
            <a:r>
              <a:rPr lang="zh-CN" altLang="en-US" dirty="0"/>
              <a:t>对于</a:t>
            </a:r>
            <a:r>
              <a:rPr lang="en-US" altLang="zh-CN" dirty="0"/>
              <a:t>phase different</a:t>
            </a:r>
            <a:r>
              <a:rPr lang="zh-CN" altLang="en-US" dirty="0"/>
              <a:t>，最好的方法是直接用用</a:t>
            </a:r>
            <a:r>
              <a:rPr lang="en-US" altLang="zh-CN" dirty="0" err="1"/>
              <a:t>z1</a:t>
            </a:r>
            <a:r>
              <a:rPr lang="zh-CN" altLang="en-US" dirty="0"/>
              <a:t>乘以</a:t>
            </a:r>
            <a:r>
              <a:rPr lang="en-US" altLang="zh-CN" dirty="0" err="1"/>
              <a:t>z2</a:t>
            </a:r>
            <a:r>
              <a:rPr lang="zh-CN" altLang="en-US" dirty="0"/>
              <a:t>的逆再求角度，如果推广到多线圈，加上不同的权重可以写成这个式子。用</a:t>
            </a:r>
            <a:r>
              <a:rPr lang="en-US" altLang="zh-CN" dirty="0" err="1"/>
              <a:t>venc</a:t>
            </a:r>
            <a:r>
              <a:rPr lang="zh-CN" altLang="en-US" dirty="0"/>
              <a:t>表达是这个样子。</a:t>
            </a:r>
          </a:p>
          <a:p>
            <a:r>
              <a:rPr lang="zh-CN" altLang="en-US" dirty="0"/>
              <a:t>对</a:t>
            </a:r>
            <a:r>
              <a:rPr lang="en-US" altLang="zh-CN" dirty="0"/>
              <a:t>contrast difference</a:t>
            </a:r>
            <a:r>
              <a:rPr lang="zh-CN" altLang="en-US" dirty="0"/>
              <a:t>，公式是这样，通常这里会有对</a:t>
            </a:r>
            <a:r>
              <a:rPr lang="en-US" altLang="zh-CN" dirty="0"/>
              <a:t>eddy current</a:t>
            </a:r>
            <a:r>
              <a:rPr lang="zh-CN" altLang="en-US" dirty="0"/>
              <a:t>的校正，写成</a:t>
            </a:r>
            <a:r>
              <a:rPr lang="en-US" altLang="zh-CN" dirty="0" err="1"/>
              <a:t>venc</a:t>
            </a:r>
            <a:r>
              <a:rPr lang="zh-CN" altLang="en-US" dirty="0"/>
              <a:t>表达是这样，如果是三维的计算方法是这样。这些在课上讲过。</a:t>
            </a:r>
          </a:p>
        </p:txBody>
      </p:sp>
      <p:sp>
        <p:nvSpPr>
          <p:cNvPr id="4" name="灯片编号占位符 3"/>
          <p:cNvSpPr>
            <a:spLocks noGrp="1"/>
          </p:cNvSpPr>
          <p:nvPr>
            <p:ph type="sldNum" sz="quarter" idx="5"/>
          </p:nvPr>
        </p:nvSpPr>
        <p:spPr/>
        <p:txBody>
          <a:bodyPr/>
          <a:lstStyle/>
          <a:p>
            <a:fld id="{71A843B3-B42E-46F0-B619-11E5122B16C0}" type="slidenum">
              <a:rPr lang="zh-CN" altLang="en-US" smtClean="0"/>
              <a:t>3</a:t>
            </a:fld>
            <a:endParaRPr lang="zh-CN" altLang="en-US"/>
          </a:p>
        </p:txBody>
      </p:sp>
    </p:spTree>
    <p:extLst>
      <p:ext uri="{BB962C8B-B14F-4D97-AF65-F5344CB8AC3E}">
        <p14:creationId xmlns:p14="http://schemas.microsoft.com/office/powerpoint/2010/main" val="282501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VENC</a:t>
            </a:r>
            <a:r>
              <a:rPr lang="en-US" altLang="zh-CN" dirty="0"/>
              <a:t> has units of speed and is usually quoted in centimeters per second.</a:t>
            </a:r>
          </a:p>
          <a:p>
            <a:r>
              <a:rPr lang="en-US" altLang="zh-CN" dirty="0"/>
              <a:t>The smaller the value of </a:t>
            </a:r>
            <a:r>
              <a:rPr lang="en-US" altLang="zh-CN" dirty="0" err="1"/>
              <a:t>VENC</a:t>
            </a:r>
            <a:r>
              <a:rPr lang="en-US" altLang="zh-CN" dirty="0"/>
              <a:t>, the greater is the sensitivity of the acquisition to slow flow.</a:t>
            </a:r>
          </a:p>
          <a:p>
            <a:r>
              <a:rPr lang="en-US" altLang="zh-CN" dirty="0"/>
              <a:t>PC images</a:t>
            </a:r>
          </a:p>
          <a:p>
            <a:r>
              <a:rPr lang="en-US" altLang="zh-CN" dirty="0"/>
              <a:t>reconstructed with phase difference have two main applications: determining</a:t>
            </a:r>
          </a:p>
          <a:p>
            <a:r>
              <a:rPr lang="en-US" altLang="zh-CN" dirty="0"/>
              <a:t>the flow direction and quantifying flow velocity and volume flow rate.</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4</a:t>
            </a:fld>
            <a:endParaRPr lang="zh-CN" altLang="en-US"/>
          </a:p>
        </p:txBody>
      </p:sp>
    </p:spTree>
    <p:extLst>
      <p:ext uri="{BB962C8B-B14F-4D97-AF65-F5344CB8AC3E}">
        <p14:creationId xmlns:p14="http://schemas.microsoft.com/office/powerpoint/2010/main" val="269801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对于梯形波形，净梯度场</a:t>
            </a:r>
            <a:r>
              <a:rPr lang="en-US" altLang="zh-CN" dirty="0"/>
              <a:t>(</a:t>
            </a:r>
            <a:r>
              <a:rPr lang="zh-CN" altLang="en-US" dirty="0"/>
              <a:t>理想场加涡流场</a:t>
            </a:r>
            <a:r>
              <a:rPr lang="en-US" altLang="zh-CN" dirty="0"/>
              <a:t>)</a:t>
            </a:r>
            <a:r>
              <a:rPr lang="zh-CN" altLang="en-US" dirty="0"/>
              <a:t>表现为通过低通滤波器，上升和下降坡道的角四舍近入，如图</a:t>
            </a:r>
            <a:r>
              <a:rPr lang="en-US" altLang="zh-CN" dirty="0"/>
              <a:t>10.12</a:t>
            </a:r>
            <a:r>
              <a:rPr lang="zh-CN" altLang="en-US" dirty="0"/>
              <a:t>所示。</a:t>
            </a:r>
          </a:p>
          <a:p>
            <a:r>
              <a:rPr lang="zh-CN" altLang="en-US" dirty="0"/>
              <a:t>任何梯形梯度叶的上升和下降坡道所产生的涡流都可以看作是独立的实体。</a:t>
            </a:r>
          </a:p>
          <a:p>
            <a:r>
              <a:rPr lang="zh-CN" altLang="en-US" dirty="0"/>
              <a:t>由于这两个涡流场的符号相反，在梯形波形完成后，它们部分抵消。</a:t>
            </a:r>
          </a:p>
          <a:p>
            <a:r>
              <a:rPr lang="zh-CN" altLang="en-US" dirty="0"/>
              <a:t>对消的程度取决于涡电流场的平台长度和衰减速率。</a:t>
            </a:r>
          </a:p>
          <a:p>
            <a:r>
              <a:rPr lang="zh-CN" altLang="en-US" dirty="0"/>
              <a:t>这种对消概念被用在一些涡流还原方法中</a:t>
            </a:r>
            <a:r>
              <a:rPr lang="en-US" altLang="zh-CN" dirty="0"/>
              <a:t>.</a:t>
            </a:r>
            <a:r>
              <a:rPr lang="zh-CN" altLang="en-US" dirty="0"/>
              <a:t>需要注意的重要一点是，梯形完成后的涡流振幅与平台振幅成正比，因此可以通过使用较低的振幅梯度来降低。</a:t>
            </a:r>
            <a:endParaRPr lang="en-US" altLang="zh-CN" dirty="0"/>
          </a:p>
          <a:p>
            <a:r>
              <a:rPr lang="zh-CN" altLang="en-US" dirty="0"/>
              <a:t>研究发现，涡电流的时间依赖性可以用指数函数</a:t>
            </a:r>
            <a:r>
              <a:rPr lang="en-US" altLang="zh-CN" dirty="0"/>
              <a:t>(Van </a:t>
            </a:r>
            <a:r>
              <a:rPr lang="en-US" altLang="zh-CN" dirty="0" err="1"/>
              <a:t>Vaals</a:t>
            </a:r>
            <a:r>
              <a:rPr lang="zh-CN" altLang="en-US" dirty="0"/>
              <a:t>和</a:t>
            </a:r>
            <a:r>
              <a:rPr lang="en-US" altLang="zh-CN" dirty="0"/>
              <a:t>Bergman 1990;</a:t>
            </a:r>
          </a:p>
          <a:p>
            <a:r>
              <a:rPr lang="en-US" altLang="zh-CN" dirty="0" err="1"/>
              <a:t>Jehenson</a:t>
            </a:r>
            <a:r>
              <a:rPr lang="zh-CN" altLang="en-US" dirty="0"/>
              <a:t>等人，</a:t>
            </a:r>
            <a:r>
              <a:rPr lang="en-US" altLang="zh-CN" dirty="0"/>
              <a:t>1990)</a:t>
            </a:r>
            <a:r>
              <a:rPr lang="zh-CN" altLang="en-US" dirty="0"/>
              <a:t>。</a:t>
            </a:r>
          </a:p>
          <a:p>
            <a:r>
              <a:rPr lang="zh-CN" altLang="en-US" dirty="0"/>
              <a:t>利用该模型，涡电流的特征是少数时间常数和系数，称为振幅。</a:t>
            </a:r>
          </a:p>
          <a:p>
            <a:r>
              <a:rPr lang="zh-CN" altLang="en-US" dirty="0"/>
              <a:t>时间常数描述了梯度变化后指数积累和衰减的速率。</a:t>
            </a:r>
          </a:p>
          <a:p>
            <a:r>
              <a:rPr lang="zh-CN" altLang="en-US" dirty="0"/>
              <a:t>商用扫描仪上的涡流时间常数从几微秒到数百秒不等。</a:t>
            </a:r>
          </a:p>
          <a:p>
            <a:r>
              <a:rPr lang="zh-CN" altLang="en-US" dirty="0"/>
              <a:t>涡流的空间依赖性主要分为在成像体积上空间恒定的</a:t>
            </a:r>
            <a:r>
              <a:rPr lang="en-US" altLang="zh-CN" dirty="0" err="1"/>
              <a:t>B0</a:t>
            </a:r>
            <a:r>
              <a:rPr lang="zh-CN" altLang="en-US" dirty="0"/>
              <a:t>涡电流和与成像梯度场相似的线性空间变化的线性涡电流。</a:t>
            </a:r>
          </a:p>
          <a:p>
            <a:r>
              <a:rPr lang="zh-CN" altLang="en-US" dirty="0"/>
              <a:t>高阶空间依赖关系是可能的，但通常不测量或</a:t>
            </a:r>
          </a:p>
          <a:p>
            <a:r>
              <a:rPr lang="zh-CN" altLang="en-US" dirty="0"/>
              <a:t>纠正。因为</a:t>
            </a:r>
            <a:r>
              <a:rPr lang="en-US" altLang="zh-CN" dirty="0"/>
              <a:t>k</a:t>
            </a:r>
            <a:r>
              <a:rPr lang="zh-CN" altLang="en-US" dirty="0"/>
              <a:t>空间位置与累积相关</a:t>
            </a:r>
          </a:p>
          <a:p>
            <a:r>
              <a:rPr lang="zh-CN" altLang="en-US" dirty="0"/>
              <a:t>在梯度波形的作用下，线性涡电流可以实际位移</a:t>
            </a:r>
          </a:p>
          <a:p>
            <a:r>
              <a:rPr lang="zh-CN" altLang="en-US" dirty="0"/>
              <a:t>相对于理想位置的</a:t>
            </a:r>
            <a:r>
              <a:rPr lang="en-US" altLang="zh-CN" dirty="0"/>
              <a:t>k</a:t>
            </a:r>
            <a:r>
              <a:rPr lang="zh-CN" altLang="en-US" dirty="0"/>
              <a:t>空间位置。</a:t>
            </a:r>
          </a:p>
          <a:p>
            <a:r>
              <a:rPr lang="zh-CN" altLang="en-US" dirty="0"/>
              <a:t>例如，当线性涡流</a:t>
            </a:r>
          </a:p>
          <a:p>
            <a:r>
              <a:rPr lang="zh-CN" altLang="en-US" dirty="0"/>
              <a:t>电流存在于读出方向，</a:t>
            </a:r>
            <a:r>
              <a:rPr lang="en-US" altLang="zh-CN" dirty="0"/>
              <a:t>k</a:t>
            </a:r>
            <a:r>
              <a:rPr lang="zh-CN" altLang="en-US" dirty="0"/>
              <a:t>空间的中心出现在稍后</a:t>
            </a:r>
          </a:p>
          <a:p>
            <a:r>
              <a:rPr lang="zh-CN" altLang="en-US" dirty="0"/>
              <a:t>在读出比预期的。</a:t>
            </a:r>
          </a:p>
          <a:p>
            <a:r>
              <a:rPr lang="zh-CN" altLang="en-US" dirty="0"/>
              <a:t>此外，在高原期间的</a:t>
            </a:r>
            <a:r>
              <a:rPr lang="en-US" altLang="zh-CN" dirty="0"/>
              <a:t>k-space</a:t>
            </a:r>
            <a:r>
              <a:rPr lang="zh-CN" altLang="en-US" dirty="0"/>
              <a:t>读取间隔</a:t>
            </a:r>
          </a:p>
          <a:p>
            <a:r>
              <a:rPr lang="zh-CN" altLang="en-US" dirty="0"/>
              <a:t>梯形的梯度幅值小于</a:t>
            </a:r>
          </a:p>
          <a:p>
            <a:r>
              <a:rPr lang="zh-CN" altLang="en-US" dirty="0"/>
              <a:t>理想。</a:t>
            </a:r>
          </a:p>
          <a:p>
            <a:r>
              <a:rPr lang="zh-CN" altLang="en-US" dirty="0"/>
              <a:t>在相位编码和切片选择过程中也会发生类似的</a:t>
            </a:r>
            <a:r>
              <a:rPr lang="en-US" altLang="zh-CN" dirty="0"/>
              <a:t>k</a:t>
            </a:r>
            <a:r>
              <a:rPr lang="zh-CN" altLang="en-US" dirty="0"/>
              <a:t>空间偏移</a:t>
            </a:r>
          </a:p>
          <a:p>
            <a:r>
              <a:rPr lang="zh-CN" altLang="en-US" dirty="0"/>
              <a:t>的方向。</a:t>
            </a:r>
          </a:p>
          <a:p>
            <a:r>
              <a:rPr lang="zh-CN" altLang="en-US" dirty="0"/>
              <a:t>涡流引起不必要的相位积累，但是</a:t>
            </a:r>
          </a:p>
          <a:p>
            <a:r>
              <a:rPr lang="zh-CN" altLang="en-US" dirty="0"/>
              <a:t>而不是像线性对应的</a:t>
            </a:r>
            <a:r>
              <a:rPr lang="en-US" altLang="zh-CN" dirty="0"/>
              <a:t>k</a:t>
            </a:r>
            <a:r>
              <a:rPr lang="zh-CN" altLang="en-US" dirty="0"/>
              <a:t>空间位移。</a:t>
            </a:r>
          </a:p>
          <a:p>
            <a:r>
              <a:rPr lang="zh-CN" altLang="en-US" dirty="0"/>
              <a:t>在某些应用中，涡流引起的</a:t>
            </a:r>
            <a:r>
              <a:rPr lang="en-US" altLang="zh-CN" dirty="0"/>
              <a:t>k</a:t>
            </a:r>
            <a:r>
              <a:rPr lang="zh-CN" altLang="en-US" dirty="0"/>
              <a:t>空间位移和相位</a:t>
            </a:r>
          </a:p>
          <a:p>
            <a:r>
              <a:rPr lang="zh-CN" altLang="en-US" dirty="0"/>
              <a:t>积累是良性的。</a:t>
            </a:r>
          </a:p>
          <a:p>
            <a:r>
              <a:rPr lang="zh-CN" altLang="en-US" dirty="0"/>
              <a:t>例如，在常规成像中用</a:t>
            </a:r>
            <a:r>
              <a:rPr lang="en-US" altLang="zh-CN" dirty="0"/>
              <a:t>a</a:t>
            </a:r>
          </a:p>
          <a:p>
            <a:r>
              <a:rPr lang="zh-CN" altLang="en-US" dirty="0"/>
              <a:t>直线</a:t>
            </a:r>
            <a:r>
              <a:rPr lang="en-US" altLang="zh-CN" dirty="0"/>
              <a:t>k-</a:t>
            </a:r>
            <a:r>
              <a:rPr lang="zh-CN" altLang="en-US" dirty="0"/>
              <a:t>空间光栅，在频率编码的</a:t>
            </a:r>
            <a:r>
              <a:rPr lang="en-US" altLang="zh-CN" dirty="0"/>
              <a:t>k-</a:t>
            </a:r>
            <a:r>
              <a:rPr lang="zh-CN" altLang="en-US" dirty="0"/>
              <a:t>空间均匀位移</a:t>
            </a:r>
          </a:p>
          <a:p>
            <a:r>
              <a:rPr lang="zh-CN" altLang="en-US" dirty="0"/>
              <a:t>方向只是在频率方向上产生一个附加的相位斜率</a:t>
            </a:r>
          </a:p>
          <a:p>
            <a:r>
              <a:rPr lang="zh-CN" altLang="en-US" dirty="0"/>
              <a:t>不影响星等图像的。</a:t>
            </a:r>
          </a:p>
          <a:p>
            <a:r>
              <a:rPr lang="zh-CN" altLang="en-US" dirty="0"/>
              <a:t>然而</a:t>
            </a:r>
            <a:r>
              <a:rPr lang="en-US" altLang="zh-CN" dirty="0"/>
              <a:t>,</a:t>
            </a:r>
            <a:r>
              <a:rPr lang="zh-CN" altLang="en-US" dirty="0"/>
              <a:t>对于序列</a:t>
            </a:r>
          </a:p>
          <a:p>
            <a:r>
              <a:rPr lang="zh-CN" altLang="en-US" dirty="0"/>
              <a:t>例如在前后光栅中遍历</a:t>
            </a:r>
            <a:r>
              <a:rPr lang="en-US" altLang="zh-CN" dirty="0"/>
              <a:t>k</a:t>
            </a:r>
            <a:r>
              <a:rPr lang="zh-CN" altLang="en-US" dirty="0"/>
              <a:t>空间的</a:t>
            </a:r>
            <a:r>
              <a:rPr lang="en-US" altLang="zh-CN" dirty="0"/>
              <a:t>EPI</a:t>
            </a:r>
            <a:r>
              <a:rPr lang="zh-CN" altLang="en-US" dirty="0"/>
              <a:t>，即</a:t>
            </a:r>
            <a:r>
              <a:rPr lang="en-US" altLang="zh-CN" dirty="0"/>
              <a:t>k</a:t>
            </a:r>
            <a:r>
              <a:rPr lang="zh-CN" altLang="en-US" dirty="0"/>
              <a:t>空间移位</a:t>
            </a:r>
          </a:p>
          <a:p>
            <a:r>
              <a:rPr lang="zh-CN" altLang="en-US" dirty="0"/>
              <a:t>而相位积累会导致重影。</a:t>
            </a:r>
          </a:p>
          <a:p>
            <a:r>
              <a:rPr lang="zh-CN" altLang="en-US" dirty="0"/>
              <a:t>涡流</a:t>
            </a:r>
            <a:r>
              <a:rPr lang="en-US" altLang="zh-CN" dirty="0"/>
              <a:t>k</a:t>
            </a:r>
            <a:r>
              <a:rPr lang="zh-CN" altLang="en-US" dirty="0"/>
              <a:t>空间的位移可以</a:t>
            </a:r>
          </a:p>
          <a:p>
            <a:r>
              <a:rPr lang="zh-CN" altLang="en-US" dirty="0"/>
              <a:t>还会导致图像压缩、剪切或位移。</a:t>
            </a:r>
            <a:endParaRPr lang="en-US" altLang="zh-CN" dirty="0"/>
          </a:p>
          <a:p>
            <a:r>
              <a:rPr lang="zh-CN" altLang="en-US" dirty="0"/>
              <a:t>屏蔽梯度线圈背后的想法</a:t>
            </a:r>
          </a:p>
          <a:p>
            <a:r>
              <a:rPr lang="en-US" altLang="zh-CN" dirty="0"/>
              <a:t>(</a:t>
            </a:r>
            <a:r>
              <a:rPr lang="zh-CN" altLang="en-US" dirty="0"/>
              <a:t>曼斯菲尔德和查普曼</a:t>
            </a:r>
            <a:r>
              <a:rPr lang="en-US" altLang="zh-CN" dirty="0"/>
              <a:t>1986)</a:t>
            </a:r>
            <a:r>
              <a:rPr lang="zh-CN" altLang="en-US" dirty="0"/>
              <a:t>是使用两个线圈，一个主内部或主线圈，</a:t>
            </a:r>
          </a:p>
          <a:p>
            <a:r>
              <a:rPr lang="zh-CN" altLang="en-US" dirty="0"/>
              <a:t>和次级外圈或屏蔽线圈</a:t>
            </a:r>
            <a:r>
              <a:rPr lang="en-US" altLang="zh-CN" dirty="0"/>
              <a:t>(</a:t>
            </a:r>
            <a:r>
              <a:rPr lang="zh-CN" altLang="en-US" dirty="0"/>
              <a:t>有时也称为巴克线圈</a:t>
            </a:r>
            <a:r>
              <a:rPr lang="en-US" altLang="zh-CN" dirty="0"/>
              <a:t>)</a:t>
            </a:r>
            <a:r>
              <a:rPr lang="zh-CN" altLang="en-US" dirty="0"/>
              <a:t>，</a:t>
            </a:r>
          </a:p>
          <a:p>
            <a:r>
              <a:rPr lang="zh-CN" altLang="en-US" dirty="0"/>
              <a:t>它们串联在一起。</a:t>
            </a:r>
          </a:p>
          <a:p>
            <a:r>
              <a:rPr lang="zh-CN" altLang="en-US" dirty="0"/>
              <a:t>对于水平磁场</a:t>
            </a:r>
            <a:r>
              <a:rPr lang="en-US" altLang="zh-CN" dirty="0"/>
              <a:t>(</a:t>
            </a:r>
            <a:r>
              <a:rPr lang="zh-CN" altLang="en-US" dirty="0"/>
              <a:t>圆柱形</a:t>
            </a:r>
            <a:r>
              <a:rPr lang="en-US" altLang="zh-CN" dirty="0"/>
              <a:t>)</a:t>
            </a:r>
            <a:r>
              <a:rPr lang="zh-CN" altLang="en-US" dirty="0"/>
              <a:t>磁铁，则</a:t>
            </a:r>
          </a:p>
          <a:p>
            <a:r>
              <a:rPr lang="zh-CN" altLang="en-US" dirty="0"/>
              <a:t>两个线圈安装在同心圆筒上。</a:t>
            </a:r>
          </a:p>
          <a:p>
            <a:r>
              <a:rPr lang="zh-CN" altLang="en-US" dirty="0"/>
              <a:t>对于垂直磁场磁铁，则</a:t>
            </a:r>
          </a:p>
          <a:p>
            <a:r>
              <a:rPr lang="zh-CN" altLang="en-US" dirty="0"/>
              <a:t>同轴盘上有两个线圈。</a:t>
            </a:r>
          </a:p>
          <a:p>
            <a:r>
              <a:rPr lang="zh-CN" altLang="en-US" dirty="0"/>
              <a:t>线圈的相同命名法</a:t>
            </a:r>
          </a:p>
          <a:p>
            <a:r>
              <a:rPr lang="zh-CN" altLang="en-US" dirty="0"/>
              <a:t>用于这两种类型的系统。</a:t>
            </a:r>
          </a:p>
          <a:p>
            <a:r>
              <a:rPr lang="zh-CN" altLang="en-US" dirty="0"/>
              <a:t>屏蔽线圈产生一个与之相对的磁场</a:t>
            </a:r>
          </a:p>
          <a:p>
            <a:r>
              <a:rPr lang="zh-CN" altLang="en-US" dirty="0"/>
              <a:t>主线圈的磁场。</a:t>
            </a:r>
          </a:p>
          <a:p>
            <a:r>
              <a:rPr lang="zh-CN" altLang="en-US" dirty="0"/>
              <a:t>直径、导线形状和电流</a:t>
            </a:r>
          </a:p>
          <a:p>
            <a:r>
              <a:rPr lang="zh-CN" altLang="en-US" dirty="0"/>
              <a:t>对两线圈的网外磁场进行了设计</a:t>
            </a:r>
          </a:p>
          <a:p>
            <a:r>
              <a:rPr lang="en-US" altLang="zh-CN" dirty="0"/>
              <a:t>(</a:t>
            </a:r>
            <a:r>
              <a:rPr lang="zh-CN" altLang="en-US" dirty="0"/>
              <a:t>边缘场</a:t>
            </a:r>
            <a:r>
              <a:rPr lang="en-US" altLang="zh-CN" dirty="0"/>
              <a:t>)</a:t>
            </a:r>
            <a:r>
              <a:rPr lang="zh-CN" altLang="en-US" dirty="0"/>
              <a:t>越接近于零越好。</a:t>
            </a:r>
          </a:p>
          <a:p>
            <a:r>
              <a:rPr lang="zh-CN" altLang="en-US" dirty="0"/>
              <a:t>因为涡流主要是流动的</a:t>
            </a:r>
          </a:p>
          <a:p>
            <a:r>
              <a:rPr lang="zh-CN" altLang="en-US" dirty="0"/>
              <a:t>在导电结构外的屏蔽梯度线圈，减少了条纹</a:t>
            </a:r>
          </a:p>
          <a:p>
            <a:r>
              <a:rPr lang="zh-CN" altLang="en-US" dirty="0"/>
              <a:t>磁场减少涡流。</a:t>
            </a:r>
          </a:p>
          <a:p>
            <a:r>
              <a:rPr lang="zh-CN" altLang="en-US" dirty="0"/>
              <a:t>两个线圈的磁场也部分抵消</a:t>
            </a:r>
          </a:p>
          <a:p>
            <a:r>
              <a:rPr lang="zh-CN" altLang="en-US" dirty="0"/>
              <a:t>在成像体积内相互作用。</a:t>
            </a:r>
          </a:p>
          <a:p>
            <a:r>
              <a:rPr lang="zh-CN" altLang="en-US" dirty="0"/>
              <a:t>因此需要更多的电流</a:t>
            </a:r>
          </a:p>
          <a:p>
            <a:r>
              <a:rPr lang="zh-CN" altLang="en-US" dirty="0"/>
              <a:t>产生与未屏蔽梯度线圈相同的磁场。</a:t>
            </a:r>
          </a:p>
          <a:p>
            <a:r>
              <a:rPr lang="zh-CN" altLang="en-US" dirty="0"/>
              <a:t>这种效果可以</a:t>
            </a:r>
          </a:p>
          <a:p>
            <a:r>
              <a:rPr lang="zh-CN" altLang="en-US" dirty="0"/>
              <a:t>由梯度效率量化，梯度效率有时定义为</a:t>
            </a:r>
          </a:p>
          <a:p>
            <a:r>
              <a:rPr lang="zh-CN" altLang="en-US" dirty="0"/>
              <a:t>峰值梯度振幅与旋转速率的乘积。</a:t>
            </a:r>
          </a:p>
          <a:p>
            <a:r>
              <a:rPr lang="en-US" altLang="zh-CN" dirty="0"/>
              <a:t>a</a:t>
            </a:r>
            <a:r>
              <a:rPr lang="zh-CN" altLang="en-US" dirty="0"/>
              <a:t>的效率损失</a:t>
            </a:r>
          </a:p>
          <a:p>
            <a:r>
              <a:rPr lang="zh-CN" altLang="en-US" dirty="0"/>
              <a:t>屏蔽结构取决于主从之间的距离</a:t>
            </a:r>
          </a:p>
          <a:p>
            <a:r>
              <a:rPr lang="zh-CN" altLang="en-US" dirty="0"/>
              <a:t>线圈与线圈之间的电流比。</a:t>
            </a:r>
          </a:p>
          <a:p>
            <a:r>
              <a:rPr lang="zh-CN" altLang="en-US" dirty="0"/>
              <a:t>增加的距离</a:t>
            </a:r>
          </a:p>
          <a:p>
            <a:r>
              <a:rPr lang="zh-CN" altLang="en-US" dirty="0"/>
              <a:t>提高了效率。</a:t>
            </a:r>
          </a:p>
          <a:p>
            <a:r>
              <a:rPr lang="zh-CN" altLang="en-US" dirty="0"/>
              <a:t>例如，对于圆柱线圈，效率比</a:t>
            </a:r>
          </a:p>
          <a:p>
            <a:r>
              <a:rPr lang="zh-CN" altLang="en-US" dirty="0"/>
              <a:t>在屏蔽和非屏蔽配置之间可以是</a:t>
            </a:r>
            <a:r>
              <a:rPr lang="en-US" altLang="zh-CN" dirty="0"/>
              <a:t>1.5</a:t>
            </a:r>
            <a:r>
              <a:rPr lang="zh-CN" altLang="en-US" dirty="0"/>
              <a:t>或更多。</a:t>
            </a:r>
          </a:p>
          <a:p>
            <a:r>
              <a:rPr lang="zh-CN" altLang="en-US" dirty="0"/>
              <a:t>屏蔽</a:t>
            </a:r>
          </a:p>
          <a:p>
            <a:r>
              <a:rPr lang="zh-CN" altLang="en-US" dirty="0"/>
              <a:t>梯度线圈通常将涡流振幅降低</a:t>
            </a:r>
            <a:r>
              <a:rPr lang="en-US" altLang="zh-CN" dirty="0"/>
              <a:t>10</a:t>
            </a:r>
            <a:r>
              <a:rPr lang="zh-CN" altLang="en-US" dirty="0"/>
              <a:t>到</a:t>
            </a:r>
          </a:p>
          <a:p>
            <a:r>
              <a:rPr lang="en-US" altLang="zh-CN" dirty="0"/>
              <a:t>100</a:t>
            </a:r>
            <a:r>
              <a:rPr lang="zh-CN" altLang="en-US" dirty="0"/>
              <a:t>相对于振幅没有屏蔽。</a:t>
            </a:r>
          </a:p>
          <a:p>
            <a:r>
              <a:rPr lang="zh-CN" altLang="en-US" dirty="0"/>
              <a:t>屏蔽梯度线圈</a:t>
            </a:r>
          </a:p>
          <a:p>
            <a:r>
              <a:rPr lang="zh-CN" altLang="en-US" dirty="0"/>
              <a:t>用于几乎所有的商用扫描仪，并提供第一道防线</a:t>
            </a:r>
          </a:p>
          <a:p>
            <a:r>
              <a:rPr lang="zh-CN" altLang="en-US" dirty="0"/>
              <a:t>针对涡流。</a:t>
            </a:r>
            <a:endParaRPr lang="en-US" altLang="zh-CN" dirty="0"/>
          </a:p>
          <a:p>
            <a:r>
              <a:rPr lang="zh-CN" altLang="en-US" dirty="0"/>
              <a:t>式</a:t>
            </a:r>
            <a:r>
              <a:rPr lang="en-US" altLang="zh-CN" dirty="0"/>
              <a:t>(10.35)</a:t>
            </a:r>
            <a:r>
              <a:rPr lang="zh-CN" altLang="en-US" dirty="0"/>
              <a:t>中的第一项通常称为</a:t>
            </a:r>
            <a:r>
              <a:rPr lang="en-US" altLang="zh-CN" dirty="0"/>
              <a:t>Bo</a:t>
            </a:r>
            <a:r>
              <a:rPr lang="zh-CN" altLang="en-US" dirty="0"/>
              <a:t>涡流。</a:t>
            </a:r>
          </a:p>
          <a:p>
            <a:r>
              <a:rPr lang="zh-CN" altLang="en-US" dirty="0"/>
              <a:t>第二个</a:t>
            </a:r>
          </a:p>
          <a:p>
            <a:r>
              <a:rPr lang="zh-CN" altLang="en-US" dirty="0"/>
              <a:t>这一项叫做线性涡流。</a:t>
            </a:r>
          </a:p>
          <a:p>
            <a:r>
              <a:rPr lang="zh-CN" altLang="en-US" dirty="0"/>
              <a:t>由</a:t>
            </a:r>
            <a:r>
              <a:rPr lang="en-US" altLang="zh-CN" dirty="0"/>
              <a:t>~</a:t>
            </a:r>
            <a:r>
              <a:rPr lang="zh-CN" altLang="en-US" dirty="0"/>
              <a:t>、</a:t>
            </a:r>
            <a:r>
              <a:rPr lang="en-US" altLang="zh-CN" dirty="0" err="1"/>
              <a:t>gx</a:t>
            </a:r>
            <a:r>
              <a:rPr lang="zh-CN" altLang="en-US" dirty="0"/>
              <a:t>、</a:t>
            </a:r>
            <a:r>
              <a:rPr lang="en-US" altLang="zh-CN" dirty="0" err="1"/>
              <a:t>gy</a:t>
            </a:r>
            <a:r>
              <a:rPr lang="zh-CN" altLang="en-US" dirty="0"/>
              <a:t>和</a:t>
            </a:r>
          </a:p>
          <a:p>
            <a:r>
              <a:rPr lang="zh-CN" altLang="en-US" dirty="0"/>
              <a:t>表示沿三个物理梯度轴的涡流梯度</a:t>
            </a:r>
          </a:p>
          <a:p>
            <a:r>
              <a:rPr lang="zh-CN" altLang="en-US" dirty="0"/>
              <a:t>分别是</a:t>
            </a:r>
            <a:r>
              <a:rPr lang="en-US" altLang="zh-CN" dirty="0"/>
              <a:t>x y z</a:t>
            </a:r>
            <a:r>
              <a:rPr lang="zh-CN" altLang="en-US" dirty="0"/>
              <a:t>。</a:t>
            </a:r>
          </a:p>
          <a:p>
            <a:r>
              <a:rPr lang="zh-CN" altLang="en-US" dirty="0"/>
              <a:t>高阶项通常不被考虑</a:t>
            </a:r>
          </a:p>
          <a:p>
            <a:r>
              <a:rPr lang="zh-CN" altLang="en-US" dirty="0"/>
              <a:t>没有标准名称。</a:t>
            </a:r>
          </a:p>
          <a:p>
            <a:r>
              <a:rPr lang="zh-CN" altLang="en-US" dirty="0"/>
              <a:t>大多数图像质量问题通常都可以追踪到</a:t>
            </a:r>
          </a:p>
          <a:p>
            <a:r>
              <a:rPr lang="zh-CN" altLang="en-US" dirty="0"/>
              <a:t>到式</a:t>
            </a:r>
            <a:r>
              <a:rPr lang="en-US" altLang="zh-CN" dirty="0"/>
              <a:t>(10.35)</a:t>
            </a:r>
            <a:r>
              <a:rPr lang="zh-CN" altLang="en-US" dirty="0"/>
              <a:t>中两项中的一项。</a:t>
            </a:r>
          </a:p>
          <a:p>
            <a:r>
              <a:rPr lang="zh-CN" altLang="en-US" dirty="0"/>
              <a:t>用</a:t>
            </a:r>
            <a:r>
              <a:rPr lang="en-US" altLang="zh-CN" dirty="0" err="1"/>
              <a:t>B0</a:t>
            </a:r>
            <a:r>
              <a:rPr lang="zh-CN" altLang="en-US" dirty="0"/>
              <a:t>表示的分解</a:t>
            </a:r>
          </a:p>
          <a:p>
            <a:r>
              <a:rPr lang="zh-CN" altLang="en-US" dirty="0"/>
              <a:t>线性涡流是有用的，因为校正方法有时是有用的</a:t>
            </a:r>
          </a:p>
          <a:p>
            <a:r>
              <a:rPr lang="zh-CN" altLang="en-US" dirty="0"/>
              <a:t>这两个组件是不同的</a:t>
            </a:r>
            <a:r>
              <a:rPr lang="en-US" altLang="zh-CN" dirty="0"/>
              <a:t>(</a:t>
            </a:r>
            <a:r>
              <a:rPr lang="zh-CN" altLang="en-US" dirty="0"/>
              <a:t>参见后面的讨论</a:t>
            </a:r>
            <a:r>
              <a:rPr lang="en-US" altLang="zh-CN" dirty="0"/>
              <a:t>)</a:t>
            </a:r>
            <a:r>
              <a:rPr lang="zh-CN" altLang="en-US" dirty="0"/>
              <a:t>。</a:t>
            </a:r>
          </a:p>
          <a:p>
            <a:r>
              <a:rPr lang="zh-CN" altLang="en-US" dirty="0"/>
              <a:t>方程</a:t>
            </a:r>
            <a:r>
              <a:rPr lang="en-US" altLang="zh-CN" dirty="0"/>
              <a:t>(10.35)</a:t>
            </a:r>
          </a:p>
          <a:p>
            <a:r>
              <a:rPr lang="zh-CN" altLang="en-US" dirty="0"/>
              <a:t>可以等价地认为是球谐展开。</a:t>
            </a:r>
          </a:p>
          <a:p>
            <a:r>
              <a:rPr lang="zh-CN" altLang="en-US" dirty="0"/>
              <a:t>这种扩张</a:t>
            </a:r>
          </a:p>
          <a:p>
            <a:r>
              <a:rPr lang="zh-CN" altLang="en-US" dirty="0"/>
              <a:t>与泰勒级数的不同之处在于二阶和高阶项的性质</a:t>
            </a:r>
          </a:p>
          <a:p>
            <a:r>
              <a:rPr lang="zh-CN" altLang="en-US" dirty="0"/>
              <a:t>分组。</a:t>
            </a:r>
            <a:endParaRPr lang="en-US" altLang="zh-CN" dirty="0"/>
          </a:p>
          <a:p>
            <a:r>
              <a:rPr lang="zh-CN" altLang="en-US" dirty="0"/>
              <a:t>在一个简单的涡流模型中</a:t>
            </a:r>
          </a:p>
          <a:p>
            <a:r>
              <a:rPr lang="zh-CN" altLang="en-US" dirty="0"/>
              <a:t>支持涡流的导电结构近似为</a:t>
            </a:r>
          </a:p>
          <a:p>
            <a:r>
              <a:rPr lang="en-US" altLang="zh-CN" dirty="0"/>
              <a:t>inductive-resistive (</a:t>
            </a:r>
            <a:r>
              <a:rPr lang="en-US" altLang="zh-CN" dirty="0" err="1"/>
              <a:t>LR</a:t>
            </a:r>
            <a:r>
              <a:rPr lang="en-US" altLang="zh-CN" dirty="0"/>
              <a:t>)</a:t>
            </a:r>
            <a:r>
              <a:rPr lang="zh-CN" altLang="en-US" dirty="0"/>
              <a:t>电路。梯度线圈之间的互感</a:t>
            </a:r>
          </a:p>
          <a:p>
            <a:r>
              <a:rPr lang="zh-CN" altLang="en-US" dirty="0"/>
              <a:t>导电结构允许电流由梯度线圈感应。</a:t>
            </a:r>
          </a:p>
          <a:p>
            <a:r>
              <a:rPr lang="zh-CN" altLang="en-US" dirty="0"/>
              <a:t>得到的电路模型如图</a:t>
            </a:r>
            <a:r>
              <a:rPr lang="en-US" altLang="zh-CN" dirty="0"/>
              <a:t>10.13</a:t>
            </a:r>
            <a:r>
              <a:rPr lang="zh-CN" altLang="en-US" dirty="0"/>
              <a:t>所示。一个简单的分析</a:t>
            </a:r>
          </a:p>
          <a:p>
            <a:r>
              <a:rPr lang="zh-CN" altLang="en-US" dirty="0"/>
              <a:t>这个模型的</a:t>
            </a:r>
            <a:r>
              <a:rPr lang="en-US" altLang="zh-CN" dirty="0"/>
              <a:t>(Van </a:t>
            </a:r>
            <a:r>
              <a:rPr lang="en-US" altLang="zh-CN" dirty="0" err="1"/>
              <a:t>Vaals</a:t>
            </a:r>
            <a:r>
              <a:rPr lang="zh-CN" altLang="en-US" dirty="0"/>
              <a:t>和</a:t>
            </a:r>
            <a:r>
              <a:rPr lang="en-US" altLang="zh-CN" dirty="0"/>
              <a:t>Bergman </a:t>
            </a:r>
            <a:r>
              <a:rPr lang="en-US" altLang="zh-CN" dirty="0" err="1"/>
              <a:t>1990;Jehenson</a:t>
            </a:r>
            <a:r>
              <a:rPr lang="zh-CN" altLang="en-US" dirty="0"/>
              <a:t>等人，</a:t>
            </a:r>
            <a:r>
              <a:rPr lang="en-US" altLang="zh-CN" dirty="0"/>
              <a:t>1990)</a:t>
            </a:r>
            <a:r>
              <a:rPr lang="zh-CN" altLang="en-US" dirty="0"/>
              <a:t>展示</a:t>
            </a:r>
          </a:p>
          <a:p>
            <a:r>
              <a:rPr lang="zh-CN" altLang="en-US" dirty="0"/>
              <a:t>涡流产生的电场由</a:t>
            </a:r>
          </a:p>
        </p:txBody>
      </p:sp>
      <p:sp>
        <p:nvSpPr>
          <p:cNvPr id="4" name="灯片编号占位符 3"/>
          <p:cNvSpPr>
            <a:spLocks noGrp="1"/>
          </p:cNvSpPr>
          <p:nvPr>
            <p:ph type="sldNum" sz="quarter" idx="5"/>
          </p:nvPr>
        </p:nvSpPr>
        <p:spPr/>
        <p:txBody>
          <a:bodyPr/>
          <a:lstStyle/>
          <a:p>
            <a:fld id="{71A843B3-B42E-46F0-B619-11E5122B16C0}" type="slidenum">
              <a:rPr lang="zh-CN" altLang="en-US" smtClean="0"/>
              <a:t>5</a:t>
            </a:fld>
            <a:endParaRPr lang="zh-CN" altLang="en-US"/>
          </a:p>
        </p:txBody>
      </p:sp>
    </p:spTree>
    <p:extLst>
      <p:ext uri="{BB962C8B-B14F-4D97-AF65-F5344CB8AC3E}">
        <p14:creationId xmlns:p14="http://schemas.microsoft.com/office/powerpoint/2010/main" val="270646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6</a:t>
            </a:fld>
            <a:endParaRPr lang="zh-CN" altLang="en-US"/>
          </a:p>
        </p:txBody>
      </p:sp>
    </p:spTree>
    <p:extLst>
      <p:ext uri="{BB962C8B-B14F-4D97-AF65-F5344CB8AC3E}">
        <p14:creationId xmlns:p14="http://schemas.microsoft.com/office/powerpoint/2010/main" val="12244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7</a:t>
            </a:fld>
            <a:endParaRPr lang="zh-CN" altLang="en-US"/>
          </a:p>
        </p:txBody>
      </p:sp>
    </p:spTree>
    <p:extLst>
      <p:ext uri="{BB962C8B-B14F-4D97-AF65-F5344CB8AC3E}">
        <p14:creationId xmlns:p14="http://schemas.microsoft.com/office/powerpoint/2010/main" val="274953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the phase difference, the complex difference does not display discontinuities</a:t>
            </a:r>
          </a:p>
          <a:p>
            <a:r>
              <a:rPr lang="en-US" altLang="zh-CN" dirty="0"/>
              <a:t>and does not take on negative values.</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8</a:t>
            </a:fld>
            <a:endParaRPr lang="zh-CN" altLang="en-US"/>
          </a:p>
        </p:txBody>
      </p:sp>
    </p:spTree>
    <p:extLst>
      <p:ext uri="{BB962C8B-B14F-4D97-AF65-F5344CB8AC3E}">
        <p14:creationId xmlns:p14="http://schemas.microsoft.com/office/powerpoint/2010/main" val="2260286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the phase difference, the complex difference does not display discontinuities</a:t>
            </a:r>
          </a:p>
          <a:p>
            <a:r>
              <a:rPr lang="en-US" altLang="zh-CN" dirty="0"/>
              <a:t>and does not take on negative values.</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9</a:t>
            </a:fld>
            <a:endParaRPr lang="zh-CN" altLang="en-US"/>
          </a:p>
        </p:txBody>
      </p:sp>
    </p:spTree>
    <p:extLst>
      <p:ext uri="{BB962C8B-B14F-4D97-AF65-F5344CB8AC3E}">
        <p14:creationId xmlns:p14="http://schemas.microsoft.com/office/powerpoint/2010/main" val="11756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the phase difference, the complex difference does not display discontinuities</a:t>
            </a:r>
          </a:p>
          <a:p>
            <a:r>
              <a:rPr lang="en-US" altLang="zh-CN" dirty="0"/>
              <a:t>and does not take on negative values.</a:t>
            </a:r>
            <a:endParaRPr lang="zh-CN" altLang="en-US" dirty="0"/>
          </a:p>
        </p:txBody>
      </p:sp>
      <p:sp>
        <p:nvSpPr>
          <p:cNvPr id="4" name="灯片编号占位符 3"/>
          <p:cNvSpPr>
            <a:spLocks noGrp="1"/>
          </p:cNvSpPr>
          <p:nvPr>
            <p:ph type="sldNum" sz="quarter" idx="5"/>
          </p:nvPr>
        </p:nvSpPr>
        <p:spPr/>
        <p:txBody>
          <a:bodyPr/>
          <a:lstStyle/>
          <a:p>
            <a:fld id="{71A843B3-B42E-46F0-B619-11E5122B16C0}" type="slidenum">
              <a:rPr lang="zh-CN" altLang="en-US" smtClean="0"/>
              <a:t>10</a:t>
            </a:fld>
            <a:endParaRPr lang="zh-CN" altLang="en-US"/>
          </a:p>
        </p:txBody>
      </p:sp>
    </p:spTree>
    <p:extLst>
      <p:ext uri="{BB962C8B-B14F-4D97-AF65-F5344CB8AC3E}">
        <p14:creationId xmlns:p14="http://schemas.microsoft.com/office/powerpoint/2010/main" val="305493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DD77E-11CB-496F-A13D-308DAE29F9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1897612-9329-40FE-90D9-28CA8E680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F179F12-E46A-45C2-9866-3B2CBF47D218}"/>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9A445A3A-96E2-4EDA-8EE3-86B014AF2E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E0C04-1AF7-48F7-AF9D-B5729EB277A0}"/>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4040241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3AA5F-886F-41E7-A2B9-2C470DD2C3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94225D-645B-4EF2-ACAE-CF89301467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916749-C698-47DC-927D-A3725EC25446}"/>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97A6A4E2-BCC9-4B0E-9E53-FC05DDE7E4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B4410C-044E-484A-AC25-0D121F73E2EC}"/>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127921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AC7E24-7C11-4B1D-95D2-7C2B15EB139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A451E5-C146-46F0-A672-662513A396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9F5957-C71F-4F01-B7A5-B5C39642CF28}"/>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48F7C446-9B13-4F09-99B5-5609C7E562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54F176-7306-421C-BB7E-5D5E8A2D45BC}"/>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335482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35072-4486-4785-AC39-D2EFA5F2E0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3C3992-A1BE-4F3A-9476-FE0E10A259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1B2260-6DA8-44A8-BA9D-849C7111D6E5}"/>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E82C4CD3-DFA7-47B9-9BE0-9EE0640D5B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DE14AA-C07B-4008-BA4B-38FE46F2CB4B}"/>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331514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63A24-FE0A-4D8D-92E2-AE13C6AF452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577648-E218-4C09-AE85-A75E453C7F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C3ABB4B-2807-4277-8F95-F98B1AAF05D2}"/>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128E1EAC-9794-4F19-A7F0-76E4D9BB56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AB3034-111A-4711-BAC6-5BEC431888A1}"/>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110985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9E0D7-60BA-44FE-9258-12D855B37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0066F4-DBFD-441F-8FBD-5EB4FDB3BE8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C61F65-0F93-43BE-A9D3-42BCBF7C98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6EF65D-E58B-4093-B943-9C7C7F4BE488}"/>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6" name="页脚占位符 5">
            <a:extLst>
              <a:ext uri="{FF2B5EF4-FFF2-40B4-BE49-F238E27FC236}">
                <a16:creationId xmlns:a16="http://schemas.microsoft.com/office/drawing/2014/main" id="{C206A30C-F974-407F-9A8D-E325FBE1D9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6C91F0-EAB7-44DC-8786-50AED21E13AE}"/>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412745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577D3-F9E8-4527-A247-336638A31EF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AFFA313-3054-4010-B589-176E2A155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C19E5A-3AC1-4DEA-AF97-FEE5CA5FC98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BF46487-F033-46CB-A78E-E1D37312F7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72420D6-9F2A-4F0E-8822-B7EC24C88C9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C9CBF7-CFA8-4AA7-AE2D-2308C8A79AFA}"/>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8" name="页脚占位符 7">
            <a:extLst>
              <a:ext uri="{FF2B5EF4-FFF2-40B4-BE49-F238E27FC236}">
                <a16:creationId xmlns:a16="http://schemas.microsoft.com/office/drawing/2014/main" id="{491763E4-FC4C-4CEB-B830-B89EB11CD79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4C113E-4931-42DF-B6E1-C75A6E6D9FEF}"/>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4064532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370E5-1D62-4EF1-8686-A1D05BAA44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226F445-077E-4515-9626-1BC80958165A}"/>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4" name="页脚占位符 3">
            <a:extLst>
              <a:ext uri="{FF2B5EF4-FFF2-40B4-BE49-F238E27FC236}">
                <a16:creationId xmlns:a16="http://schemas.microsoft.com/office/drawing/2014/main" id="{2CF7BE57-C968-40D8-88F2-A595F8B0F38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2B3C8FE-9EDE-4AEA-88A1-C1D4B801F82A}"/>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167128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31D08E-9CAB-4289-81CA-32954DE27F5D}"/>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3" name="页脚占位符 2">
            <a:extLst>
              <a:ext uri="{FF2B5EF4-FFF2-40B4-BE49-F238E27FC236}">
                <a16:creationId xmlns:a16="http://schemas.microsoft.com/office/drawing/2014/main" id="{97B0B2BF-6294-493A-9A5D-90A1BBA23A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2A867E-7A97-490E-9C5B-D7D9E6E1C4B3}"/>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352654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786E8-9391-409D-978B-301035F522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E65D71-667A-4EBB-A66D-33C25DA8BA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0222417-A8F1-4346-A34E-80758AC72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3081F8-7025-4989-B7C4-7F15763710BF}"/>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6" name="页脚占位符 5">
            <a:extLst>
              <a:ext uri="{FF2B5EF4-FFF2-40B4-BE49-F238E27FC236}">
                <a16:creationId xmlns:a16="http://schemas.microsoft.com/office/drawing/2014/main" id="{42BDF820-E702-4919-93FF-E1868178A7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142C18-A737-47E7-8DC6-FA86026E9F09}"/>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274805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E071D-3676-4B2E-8346-2251E7F1C5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E33FD1-E1AF-48D7-B6AB-FAB534B13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052FAD-2561-4781-B163-7966378BB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902F31-696F-446F-AF05-389BEEF8D31E}"/>
              </a:ext>
            </a:extLst>
          </p:cNvPr>
          <p:cNvSpPr>
            <a:spLocks noGrp="1"/>
          </p:cNvSpPr>
          <p:nvPr>
            <p:ph type="dt" sz="half" idx="10"/>
          </p:nvPr>
        </p:nvSpPr>
        <p:spPr/>
        <p:txBody>
          <a:bodyPr/>
          <a:lstStyle/>
          <a:p>
            <a:fld id="{F2BA0B50-B411-435B-A5B4-DF49FA8F6BEB}" type="datetimeFigureOut">
              <a:rPr lang="zh-CN" altLang="en-US" smtClean="0"/>
              <a:t>2019/6/11</a:t>
            </a:fld>
            <a:endParaRPr lang="zh-CN" altLang="en-US"/>
          </a:p>
        </p:txBody>
      </p:sp>
      <p:sp>
        <p:nvSpPr>
          <p:cNvPr id="6" name="页脚占位符 5">
            <a:extLst>
              <a:ext uri="{FF2B5EF4-FFF2-40B4-BE49-F238E27FC236}">
                <a16:creationId xmlns:a16="http://schemas.microsoft.com/office/drawing/2014/main" id="{0B0FB4DF-934C-47F0-B324-49F55553D4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8225C7-D617-4972-A10F-F6BBAB078A7D}"/>
              </a:ext>
            </a:extLst>
          </p:cNvPr>
          <p:cNvSpPr>
            <a:spLocks noGrp="1"/>
          </p:cNvSpPr>
          <p:nvPr>
            <p:ph type="sldNum" sz="quarter" idx="12"/>
          </p:nvPr>
        </p:nvSpPr>
        <p:spPr/>
        <p:txBody>
          <a:body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730685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101E15-D28F-462E-B32D-93A5A4A3A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42BE66-5E92-4156-BF12-46D693204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552A19-1292-4CD0-B3B6-BA3554328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BA0B50-B411-435B-A5B4-DF49FA8F6BEB}" type="datetimeFigureOut">
              <a:rPr lang="zh-CN" altLang="en-US" smtClean="0"/>
              <a:t>2019/6/11</a:t>
            </a:fld>
            <a:endParaRPr lang="zh-CN" altLang="en-US"/>
          </a:p>
        </p:txBody>
      </p:sp>
      <p:sp>
        <p:nvSpPr>
          <p:cNvPr id="5" name="页脚占位符 4">
            <a:extLst>
              <a:ext uri="{FF2B5EF4-FFF2-40B4-BE49-F238E27FC236}">
                <a16:creationId xmlns:a16="http://schemas.microsoft.com/office/drawing/2014/main" id="{343BFDBD-ABAB-4234-AE0F-47A51CE87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511984-F401-4885-AF70-99672E294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647E2-16F8-4D92-9794-CF398C518CD8}" type="slidenum">
              <a:rPr lang="zh-CN" altLang="en-US" smtClean="0"/>
              <a:t>‹#›</a:t>
            </a:fld>
            <a:endParaRPr lang="zh-CN" altLang="en-US"/>
          </a:p>
        </p:txBody>
      </p:sp>
    </p:spTree>
    <p:extLst>
      <p:ext uri="{BB962C8B-B14F-4D97-AF65-F5344CB8AC3E}">
        <p14:creationId xmlns:p14="http://schemas.microsoft.com/office/powerpoint/2010/main" val="3605400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1.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AD8B4AD4-B919-442C-A49B-3E4738FCE49F}"/>
              </a:ext>
            </a:extLst>
          </p:cNvPr>
          <p:cNvSpPr>
            <a:spLocks noGrp="1"/>
          </p:cNvSpPr>
          <p:nvPr>
            <p:ph type="ctrTitle"/>
          </p:nvPr>
        </p:nvSpPr>
        <p:spPr>
          <a:xfrm>
            <a:off x="600364" y="1502930"/>
            <a:ext cx="11212945" cy="2387600"/>
          </a:xfrm>
        </p:spPr>
        <p:txBody>
          <a:bodyPr>
            <a:normAutofit fontScale="90000"/>
          </a:bodyPr>
          <a:lstStyle/>
          <a:p>
            <a:pPr>
              <a:lnSpc>
                <a:spcPct val="100000"/>
              </a:lnSpc>
            </a:pPr>
            <a:r>
              <a:rPr lang="en-US" altLang="zh-CN" dirty="0">
                <a:latin typeface="+mn-ea"/>
                <a:ea typeface="+mn-ea"/>
              </a:rPr>
              <a:t>Reconstruction algorithm and phase calibration of phase contrast imaging</a:t>
            </a:r>
            <a:endParaRPr lang="zh-CN" altLang="en-US" sz="4800" dirty="0">
              <a:latin typeface="+mn-ea"/>
              <a:ea typeface="+mn-ea"/>
            </a:endParaRPr>
          </a:p>
        </p:txBody>
      </p:sp>
      <p:sp>
        <p:nvSpPr>
          <p:cNvPr id="3" name="副标题 2">
            <a:extLst>
              <a:ext uri="{FF2B5EF4-FFF2-40B4-BE49-F238E27FC236}">
                <a16:creationId xmlns:a16="http://schemas.microsoft.com/office/drawing/2014/main" id="{8757E695-5F7D-47AF-92BC-ED3960035459}"/>
              </a:ext>
            </a:extLst>
          </p:cNvPr>
          <p:cNvSpPr>
            <a:spLocks noGrp="1"/>
          </p:cNvSpPr>
          <p:nvPr>
            <p:ph type="subTitle" idx="1"/>
          </p:nvPr>
        </p:nvSpPr>
        <p:spPr>
          <a:xfrm>
            <a:off x="1524000" y="4161270"/>
            <a:ext cx="9144000" cy="1655762"/>
          </a:xfrm>
        </p:spPr>
        <p:txBody>
          <a:bodyPr/>
          <a:lstStyle/>
          <a:p>
            <a:r>
              <a:rPr lang="zh-CN" altLang="en-US" dirty="0"/>
              <a:t>小组成员：王    菲  陈佳琦  </a:t>
            </a:r>
            <a:r>
              <a:rPr lang="zh-CN" altLang="en-US"/>
              <a:t>谢铭效</a:t>
            </a:r>
            <a:endParaRPr lang="zh-CN" altLang="en-US" dirty="0"/>
          </a:p>
        </p:txBody>
      </p:sp>
    </p:spTree>
    <p:extLst>
      <p:ext uri="{BB962C8B-B14F-4D97-AF65-F5344CB8AC3E}">
        <p14:creationId xmlns:p14="http://schemas.microsoft.com/office/powerpoint/2010/main" val="1852331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Phase cycling</a:t>
            </a:r>
            <a:endParaRPr lang="zh-CN" altLang="en-US" b="1" dirty="0">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0280723C-1FC8-49E3-8FAF-B083BA0C2C9E}"/>
              </a:ext>
            </a:extLst>
          </p:cNvPr>
          <p:cNvSpPr txBox="1"/>
          <p:nvPr/>
        </p:nvSpPr>
        <p:spPr>
          <a:xfrm>
            <a:off x="838200" y="6151408"/>
            <a:ext cx="12424611" cy="738664"/>
          </a:xfrm>
          <a:prstGeom prst="rect">
            <a:avLst/>
          </a:prstGeom>
          <a:noFill/>
        </p:spPr>
        <p:txBody>
          <a:bodyPr wrap="square" rtlCol="0">
            <a:spAutoFit/>
          </a:bodyPr>
          <a:lstStyle/>
          <a:p>
            <a:r>
              <a:rPr lang="en-US" altLang="zh-CN" sz="1400" dirty="0"/>
              <a:t>Ong, F., Cheng, J., &amp; Lustig, M. (2017). General Phase Regularized Reconstruction using Phase Cycling. </a:t>
            </a:r>
            <a:r>
              <a:rPr lang="en-US" altLang="zh-CN" sz="1400" i="1" dirty="0" err="1"/>
              <a:t>arXiv</a:t>
            </a:r>
            <a:r>
              <a:rPr lang="en-US" altLang="zh-CN" sz="1400" i="1" dirty="0"/>
              <a:t> e-prints</a:t>
            </a:r>
            <a:r>
              <a:rPr lang="en-US" altLang="zh-CN" sz="1400" dirty="0"/>
              <a:t>. Retrieved from https://ui.adsabs.harvard.edu/abs/2017arXiv170905374O</a:t>
            </a:r>
          </a:p>
          <a:p>
            <a:endParaRPr lang="zh-CN" altLang="en-US" sz="1400" i="1" dirty="0"/>
          </a:p>
        </p:txBody>
      </p:sp>
      <p:pic>
        <p:nvPicPr>
          <p:cNvPr id="4" name="图片 3">
            <a:extLst>
              <a:ext uri="{FF2B5EF4-FFF2-40B4-BE49-F238E27FC236}">
                <a16:creationId xmlns:a16="http://schemas.microsoft.com/office/drawing/2014/main" id="{32B0E54A-F296-4935-B1E4-0A6ADE44A0FC}"/>
              </a:ext>
            </a:extLst>
          </p:cNvPr>
          <p:cNvPicPr>
            <a:picLocks noChangeAspect="1"/>
          </p:cNvPicPr>
          <p:nvPr/>
        </p:nvPicPr>
        <p:blipFill>
          <a:blip r:embed="rId3"/>
          <a:stretch>
            <a:fillRect/>
          </a:stretch>
        </p:blipFill>
        <p:spPr>
          <a:xfrm>
            <a:off x="838200" y="1317016"/>
            <a:ext cx="9865895" cy="4834392"/>
          </a:xfrm>
          <a:prstGeom prst="rect">
            <a:avLst/>
          </a:prstGeom>
        </p:spPr>
      </p:pic>
    </p:spTree>
    <p:extLst>
      <p:ext uri="{BB962C8B-B14F-4D97-AF65-F5344CB8AC3E}">
        <p14:creationId xmlns:p14="http://schemas.microsoft.com/office/powerpoint/2010/main" val="309383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98919" y="-147829"/>
            <a:ext cx="10794476" cy="1325563"/>
          </a:xfrm>
        </p:spPr>
        <p:txBody>
          <a:bodyPr>
            <a:normAutofit/>
          </a:bodyPr>
          <a:lstStyle/>
          <a:p>
            <a:r>
              <a:rPr lang="en-US" altLang="zh-CN" b="1" dirty="0">
                <a:latin typeface="等线" panose="02010600030101010101" pitchFamily="2" charset="-122"/>
                <a:ea typeface="等线" panose="02010600030101010101" pitchFamily="2" charset="-122"/>
              </a:rPr>
              <a:t>Partial Fourier</a:t>
            </a:r>
            <a:endParaRPr lang="zh-CN" altLang="en-US" b="1" dirty="0">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FE5B312B-53C7-48FA-98B8-63BF48C31E22}"/>
              </a:ext>
            </a:extLst>
          </p:cNvPr>
          <p:cNvSpPr txBox="1"/>
          <p:nvPr/>
        </p:nvSpPr>
        <p:spPr>
          <a:xfrm>
            <a:off x="490888" y="6343048"/>
            <a:ext cx="10761045" cy="738664"/>
          </a:xfrm>
          <a:prstGeom prst="rect">
            <a:avLst/>
          </a:prstGeom>
          <a:noFill/>
        </p:spPr>
        <p:txBody>
          <a:bodyPr wrap="square" rtlCol="0">
            <a:spAutoFit/>
          </a:bodyPr>
          <a:lstStyle/>
          <a:p>
            <a:r>
              <a:rPr lang="en-US" altLang="zh-CN" sz="1400" dirty="0"/>
              <a:t>Ong, F., Cheng, J., &amp; Lustig, M. (2017). General Phase Regularized Reconstruction using Phase Cycling. </a:t>
            </a:r>
            <a:r>
              <a:rPr lang="en-US" altLang="zh-CN" sz="1400" i="1" dirty="0" err="1"/>
              <a:t>arXiv</a:t>
            </a:r>
            <a:r>
              <a:rPr lang="en-US" altLang="zh-CN" sz="1400" i="1" dirty="0"/>
              <a:t> e-prints</a:t>
            </a:r>
            <a:r>
              <a:rPr lang="en-US" altLang="zh-CN" sz="1400" dirty="0"/>
              <a:t>. Retrieved from https://ui.adsabs.harvard.edu/abs/2017arXiv170905374O</a:t>
            </a:r>
          </a:p>
          <a:p>
            <a:endParaRPr lang="zh-CN" altLang="en-US" sz="1400" i="1" dirty="0"/>
          </a:p>
        </p:txBody>
      </p:sp>
      <p:pic>
        <p:nvPicPr>
          <p:cNvPr id="4" name="图片 3">
            <a:extLst>
              <a:ext uri="{FF2B5EF4-FFF2-40B4-BE49-F238E27FC236}">
                <a16:creationId xmlns:a16="http://schemas.microsoft.com/office/drawing/2014/main" id="{931E1C73-6BEF-4608-8375-472F0EB15AEC}"/>
              </a:ext>
            </a:extLst>
          </p:cNvPr>
          <p:cNvPicPr>
            <a:picLocks noChangeAspect="1"/>
          </p:cNvPicPr>
          <p:nvPr/>
        </p:nvPicPr>
        <p:blipFill>
          <a:blip r:embed="rId3"/>
          <a:stretch>
            <a:fillRect/>
          </a:stretch>
        </p:blipFill>
        <p:spPr>
          <a:xfrm>
            <a:off x="3886015" y="0"/>
            <a:ext cx="8357595" cy="6343047"/>
          </a:xfrm>
          <a:prstGeom prst="rect">
            <a:avLst/>
          </a:prstGeom>
        </p:spPr>
      </p:pic>
      <p:pic>
        <p:nvPicPr>
          <p:cNvPr id="5" name="图片 4">
            <a:extLst>
              <a:ext uri="{FF2B5EF4-FFF2-40B4-BE49-F238E27FC236}">
                <a16:creationId xmlns:a16="http://schemas.microsoft.com/office/drawing/2014/main" id="{AF95DAF8-72C0-4411-8998-92AD7D994709}"/>
              </a:ext>
            </a:extLst>
          </p:cNvPr>
          <p:cNvPicPr>
            <a:picLocks noChangeAspect="1"/>
          </p:cNvPicPr>
          <p:nvPr/>
        </p:nvPicPr>
        <p:blipFill rotWithShape="1">
          <a:blip r:embed="rId4"/>
          <a:srcRect t="7121" r="59919"/>
          <a:stretch/>
        </p:blipFill>
        <p:spPr>
          <a:xfrm>
            <a:off x="843615" y="832269"/>
            <a:ext cx="2337214" cy="5510778"/>
          </a:xfrm>
          <a:prstGeom prst="rect">
            <a:avLst/>
          </a:prstGeom>
        </p:spPr>
      </p:pic>
    </p:spTree>
    <p:extLst>
      <p:ext uri="{BB962C8B-B14F-4D97-AF65-F5344CB8AC3E}">
        <p14:creationId xmlns:p14="http://schemas.microsoft.com/office/powerpoint/2010/main" val="252674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5347390-2A30-489F-8B63-E6BFFD8AE8B3}"/>
              </a:ext>
            </a:extLst>
          </p:cNvPr>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cs typeface="Arial Unicode MS" panose="020B0604020202020204" pitchFamily="34" charset="-122"/>
              </a:rPr>
              <a:t>2</a:t>
            </a:r>
            <a:r>
              <a:rPr lang="zh-CN" altLang="en-US" dirty="0">
                <a:latin typeface="等线" panose="02010600030101010101" pitchFamily="2" charset="-122"/>
                <a:ea typeface="等线" panose="02010600030101010101" pitchFamily="2" charset="-122"/>
                <a:cs typeface="Arial Unicode MS" panose="020B0604020202020204" pitchFamily="34" charset="-122"/>
              </a:rPr>
              <a:t> </a:t>
            </a:r>
            <a:r>
              <a:rPr lang="en-US" altLang="zh-CN" dirty="0">
                <a:latin typeface="等线" panose="02010600030101010101" pitchFamily="2" charset="-122"/>
                <a:ea typeface="等线" panose="02010600030101010101" pitchFamily="2" charset="-122"/>
                <a:cs typeface="Arial Unicode MS" panose="020B0604020202020204" pitchFamily="34" charset="-122"/>
              </a:rPr>
              <a:t>Phase Calibration</a:t>
            </a:r>
            <a:endParaRPr lang="zh-CN" altLang="en-US" dirty="0">
              <a:latin typeface="等线" panose="02010600030101010101" pitchFamily="2" charset="-122"/>
              <a:ea typeface="等线" panose="02010600030101010101" pitchFamily="2" charset="-122"/>
              <a:cs typeface="Arial Unicode MS" panose="020B0604020202020204" pitchFamily="34" charset="-122"/>
            </a:endParaRPr>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024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Partial Volume Effects</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Tang, C. , Blatter, D. D. and Parker, D. L. (1993), Accuracy of phase‐contrast flow measurements in the presence of partial‐volume effects. J. </a:t>
            </a:r>
            <a:r>
              <a:rPr lang="en-US" altLang="zh-CN" sz="1400" dirty="0" err="1"/>
              <a:t>Magn</a:t>
            </a:r>
            <a:r>
              <a:rPr lang="en-US" altLang="zh-CN" sz="1400" dirty="0"/>
              <a:t>. </a:t>
            </a:r>
            <a:r>
              <a:rPr lang="en-US" altLang="zh-CN" sz="1400" dirty="0" err="1"/>
              <a:t>Reson</a:t>
            </a:r>
            <a:r>
              <a:rPr lang="en-US" altLang="zh-CN" sz="1400" dirty="0"/>
              <a:t>. Imaging, 3: 377-385.</a:t>
            </a:r>
            <a:endParaRPr lang="zh-CN" altLang="en-US" sz="1400" dirty="0"/>
          </a:p>
        </p:txBody>
      </p:sp>
      <p:sp>
        <p:nvSpPr>
          <p:cNvPr id="8" name="文本框 7"/>
          <p:cNvSpPr txBox="1"/>
          <p:nvPr/>
        </p:nvSpPr>
        <p:spPr>
          <a:xfrm>
            <a:off x="5630780" y="1690688"/>
            <a:ext cx="5139891" cy="50783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The relative signal intensity and volume fraction of flowing and stationary spins</a:t>
            </a:r>
          </a:p>
          <a:p>
            <a:pPr marL="285750" indent="-285750">
              <a:lnSpc>
                <a:spcPct val="200000"/>
              </a:lnSpc>
              <a:buFont typeface="Arial" panose="020B0604020202020204" pitchFamily="34" charset="0"/>
              <a:buChar char="•"/>
            </a:pPr>
            <a:r>
              <a:rPr lang="en-US" altLang="zh-CN" dirty="0"/>
              <a:t>The flow type (plug or laminar flow)</a:t>
            </a:r>
          </a:p>
          <a:p>
            <a:pPr marL="285750" indent="-285750">
              <a:lnSpc>
                <a:spcPct val="200000"/>
              </a:lnSpc>
              <a:buFont typeface="Arial" panose="020B0604020202020204" pitchFamily="34" charset="0"/>
              <a:buChar char="•"/>
            </a:pPr>
            <a:r>
              <a:rPr lang="en-US" altLang="zh-CN" dirty="0"/>
              <a:t>The relative size of the vessel and voxel grid</a:t>
            </a:r>
          </a:p>
          <a:p>
            <a:pPr marL="285750" indent="-285750">
              <a:lnSpc>
                <a:spcPct val="200000"/>
              </a:lnSpc>
              <a:buFont typeface="Arial" panose="020B0604020202020204" pitchFamily="34" charset="0"/>
              <a:buChar char="•"/>
            </a:pPr>
            <a:r>
              <a:rPr lang="en-US" altLang="zh-CN" dirty="0"/>
              <a:t>The angulation between flow direction, velocity encoding direction and voxel grid</a:t>
            </a:r>
          </a:p>
          <a:p>
            <a:pPr marL="285750" indent="-285750">
              <a:lnSpc>
                <a:spcPct val="200000"/>
              </a:lnSpc>
              <a:buFont typeface="Arial" panose="020B0604020202020204" pitchFamily="34" charset="0"/>
              <a:buChar char="•"/>
            </a:pPr>
            <a:r>
              <a:rPr lang="en-US" altLang="zh-CN" dirty="0"/>
              <a:t>The relative positions of the vessel cross section and voxel grids</a:t>
            </a:r>
          </a:p>
          <a:p>
            <a:pPr marL="285750" indent="-285750">
              <a:lnSpc>
                <a:spcPct val="200000"/>
              </a:lnSpc>
              <a:buFont typeface="Arial" panose="020B0604020202020204" pitchFamily="34" charset="0"/>
              <a:buChar char="•"/>
            </a:pPr>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759393" y="1806191"/>
            <a:ext cx="4686300" cy="3790950"/>
          </a:xfrm>
          <a:prstGeom prst="rect">
            <a:avLst/>
          </a:prstGeom>
        </p:spPr>
      </p:pic>
    </p:spTree>
    <p:extLst>
      <p:ext uri="{BB962C8B-B14F-4D97-AF65-F5344CB8AC3E}">
        <p14:creationId xmlns:p14="http://schemas.microsoft.com/office/powerpoint/2010/main" val="9994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Partial Volume Effects</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Tang, C. , Blatter, D. D. and Parker, D. L. (1993), Accuracy of phase‐contrast flow measurements in the presence of partial‐volume effects. J. </a:t>
            </a:r>
            <a:r>
              <a:rPr lang="en-US" altLang="zh-CN" sz="1400" dirty="0" err="1"/>
              <a:t>Magn</a:t>
            </a:r>
            <a:r>
              <a:rPr lang="en-US" altLang="zh-CN" sz="1400" dirty="0"/>
              <a:t>. </a:t>
            </a:r>
            <a:r>
              <a:rPr lang="en-US" altLang="zh-CN" sz="1400" dirty="0" err="1"/>
              <a:t>Reson</a:t>
            </a:r>
            <a:r>
              <a:rPr lang="en-US" altLang="zh-CN" sz="1400" dirty="0"/>
              <a:t>. Imaging, 3: 377-385.</a:t>
            </a:r>
            <a:endParaRPr lang="zh-CN" altLang="en-US" sz="1400" dirty="0"/>
          </a:p>
        </p:txBody>
      </p:sp>
      <mc:AlternateContent xmlns:mc="http://schemas.openxmlformats.org/markup-compatibility/2006" xmlns:a14="http://schemas.microsoft.com/office/drawing/2010/main">
        <mc:Choice Requires="a14">
          <p:sp>
            <p:nvSpPr>
              <p:cNvPr id="8" name="文本框 7"/>
              <p:cNvSpPr txBox="1"/>
              <p:nvPr/>
            </p:nvSpPr>
            <p:spPr>
              <a:xfrm>
                <a:off x="5630780" y="1690688"/>
                <a:ext cx="5139891" cy="56134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r>
                            <a:rPr lang="en-US" altLang="zh-CN" i="1">
                              <a:latin typeface="Cambria Math" panose="02040503050406030204" pitchFamily="18" charset="0"/>
                            </a:rPr>
                            <m:t>𝑣</m:t>
                          </m:r>
                        </m:sub>
                      </m:sSub>
                      <m:r>
                        <a:rPr lang="en-US" altLang="zh-CN" i="1">
                          <a:latin typeface="Cambria Math" panose="02040503050406030204" pitchFamily="18" charset="0"/>
                        </a:rPr>
                        <m:t>=</m:t>
                      </m:r>
                      <m:nary>
                        <m:naryPr>
                          <m:limLoc m:val="undOvr"/>
                          <m:subHide m:val="on"/>
                          <m:supHide m:val="on"/>
                          <m:ctrlPr>
                            <a:rPr lang="zh-CN" altLang="zh-CN" i="1">
                              <a:latin typeface="Cambria Math" panose="02040503050406030204" pitchFamily="18" charset="0"/>
                            </a:rPr>
                          </m:ctrlPr>
                        </m:naryP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r>
                                <a:rPr lang="en-US" altLang="zh-CN" i="1">
                                  <a:latin typeface="Cambria Math" panose="02040503050406030204" pitchFamily="18" charset="0"/>
                                </a:rPr>
                                <m:t>)</m:t>
                              </m:r>
                            </m:sub>
                          </m:sSub>
                        </m:e>
                      </m:nary>
                      <m:r>
                        <m:rPr>
                          <m:sty m:val="p"/>
                        </m:rPr>
                        <a:rPr lang="en-US" altLang="zh-CN">
                          <a:latin typeface="Cambria Math" panose="02040503050406030204" pitchFamily="18" charset="0"/>
                        </a:rPr>
                        <m:t>exp</m:t>
                      </m:r>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𝑖</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m:t>
                          </m:r>
                          <m:r>
                            <a:rPr lang="en-US" altLang="zh-CN" i="1">
                              <a:latin typeface="Cambria Math" panose="02040503050406030204" pitchFamily="18" charset="0"/>
                            </a:rPr>
                            <m:t>𝑣</m:t>
                          </m:r>
                        </m:sub>
                      </m:sSub>
                      <m:r>
                        <a:rPr lang="en-US" altLang="zh-CN" i="1">
                          <a:latin typeface="Cambria Math" panose="02040503050406030204" pitchFamily="18" charset="0"/>
                        </a:rPr>
                        <m:t>=</m:t>
                      </m:r>
                      <m:nary>
                        <m:naryPr>
                          <m:limLoc m:val="undOvr"/>
                          <m:subHide m:val="on"/>
                          <m:supHide m:val="on"/>
                          <m:ctrlPr>
                            <a:rPr lang="zh-CN" altLang="zh-CN" i="1">
                              <a:latin typeface="Cambria Math" panose="02040503050406030204" pitchFamily="18" charset="0"/>
                            </a:rPr>
                          </m:ctrlPr>
                        </m:naryP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r>
                                <a:rPr lang="en-US" altLang="zh-CN" i="1">
                                  <a:latin typeface="Cambria Math" panose="02040503050406030204" pitchFamily="18" charset="0"/>
                                </a:rPr>
                                <m:t>)</m:t>
                              </m:r>
                            </m:sub>
                          </m:sSub>
                        </m:e>
                      </m:nary>
                      <m:r>
                        <m:rPr>
                          <m:sty m:val="p"/>
                        </m:rPr>
                        <a:rPr lang="en-US" altLang="zh-CN">
                          <a:latin typeface="Cambria Math" panose="02040503050406030204" pitchFamily="18" charset="0"/>
                        </a:rPr>
                        <m:t>exp</m:t>
                      </m:r>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𝑖</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arctan</m:t>
                          </m:r>
                        </m:fName>
                        <m:e>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r>
                                        <a:rPr lang="en-US" altLang="zh-CN" i="1">
                                          <a:latin typeface="Cambria Math" panose="02040503050406030204" pitchFamily="18" charset="0"/>
                                        </a:rPr>
                                        <m:t>𝑣</m:t>
                                      </m:r>
                                    </m:sub>
                                  </m:sSub>
                                  <m:r>
                                    <a:rPr lang="en-US" altLang="zh-CN" i="1">
                                      <a:latin typeface="Cambria Math" panose="02040503050406030204" pitchFamily="18" charset="0"/>
                                    </a:rPr>
                                    <m:t>|</m:t>
                                  </m:r>
                                  <m:r>
                                    <a:rPr lang="en-US" altLang="zh-CN" i="1">
                                      <a:latin typeface="Cambria Math" panose="02040503050406030204" pitchFamily="18" charset="0"/>
                                    </a:rPr>
                                    <m:t>𝑠𝑖𝑛</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1</m:t>
                                      </m:r>
                                    </m:sub>
                                  </m:sSub>
                                </m:num>
                                <m:den>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r>
                                            <a:rPr lang="en-US" altLang="zh-CN" i="1">
                                              <a:latin typeface="Cambria Math" panose="02040503050406030204" pitchFamily="18" charset="0"/>
                                            </a:rPr>
                                            <m:t>𝑣</m:t>
                                          </m:r>
                                        </m:sub>
                                      </m:sSub>
                                    </m:e>
                                  </m:d>
                                  <m:r>
                                    <a:rPr lang="en-US" altLang="zh-CN" i="1">
                                      <a:latin typeface="Cambria Math" panose="02040503050406030204" pitchFamily="18" charset="0"/>
                                    </a:rPr>
                                    <m:t>𝑐𝑜𝑠</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𝑠</m:t>
                                      </m:r>
                                    </m:sub>
                                  </m:sSub>
                                  <m:r>
                                    <a:rPr lang="en-US" altLang="zh-CN" i="1">
                                      <a:latin typeface="Cambria Math" panose="02040503050406030204" pitchFamily="18" charset="0"/>
                                    </a:rPr>
                                    <m:t>|</m:t>
                                  </m:r>
                                </m:den>
                              </m:f>
                            </m:e>
                          </m:d>
                        </m:e>
                      </m:func>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arctan</m:t>
                          </m:r>
                        </m:fName>
                        <m:e>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m:t>
                                      </m:r>
                                      <m:r>
                                        <a:rPr lang="en-US" altLang="zh-CN" i="1">
                                          <a:latin typeface="Cambria Math" panose="02040503050406030204" pitchFamily="18" charset="0"/>
                                        </a:rPr>
                                        <m:t>𝑣</m:t>
                                      </m:r>
                                    </m:sub>
                                  </m:sSub>
                                  <m:r>
                                    <a:rPr lang="en-US" altLang="zh-CN" i="1">
                                      <a:latin typeface="Cambria Math" panose="02040503050406030204" pitchFamily="18" charset="0"/>
                                    </a:rPr>
                                    <m:t>|</m:t>
                                  </m:r>
                                  <m:r>
                                    <a:rPr lang="en-US" altLang="zh-CN" i="1">
                                      <a:latin typeface="Cambria Math" panose="02040503050406030204" pitchFamily="18" charset="0"/>
                                    </a:rPr>
                                    <m:t>𝑠𝑖𝑛</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2</m:t>
                                      </m:r>
                                    </m:sub>
                                  </m:sSub>
                                </m:num>
                                <m:den>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m:t>
                                          </m:r>
                                          <m:r>
                                            <a:rPr lang="en-US" altLang="zh-CN" i="1">
                                              <a:latin typeface="Cambria Math" panose="02040503050406030204" pitchFamily="18" charset="0"/>
                                            </a:rPr>
                                            <m:t>𝑣</m:t>
                                          </m:r>
                                        </m:sub>
                                      </m:sSub>
                                    </m:e>
                                  </m:d>
                                  <m:r>
                                    <a:rPr lang="en-US" altLang="zh-CN" i="1">
                                      <a:latin typeface="Cambria Math" panose="02040503050406030204" pitchFamily="18" charset="0"/>
                                    </a:rPr>
                                    <m:t>𝑐𝑜𝑠</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𝑠</m:t>
                                      </m:r>
                                    </m:sub>
                                  </m:sSub>
                                  <m:r>
                                    <a:rPr lang="en-US" altLang="zh-CN" i="1">
                                      <a:latin typeface="Cambria Math" panose="02040503050406030204" pitchFamily="18" charset="0"/>
                                    </a:rPr>
                                    <m:t>|</m:t>
                                  </m:r>
                                </m:den>
                              </m:f>
                            </m:e>
                          </m:d>
                        </m:e>
                      </m:func>
                    </m:oMath>
                  </m:oMathPara>
                </a14:m>
                <a:endParaRPr lang="zh-CN"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zh-CN" altLang="en-US" i="1" smtClean="0">
                          <a:latin typeface="Cambria Math" panose="02040503050406030204" pitchFamily="18" charset="0"/>
                        </a:rPr>
                        <m:t>𝜃</m:t>
                      </m:r>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𝜃</m:t>
                          </m:r>
                        </m:num>
                        <m:den>
                          <m:r>
                            <a:rPr lang="en-US" altLang="zh-CN" i="1">
                              <a:latin typeface="Cambria Math" panose="02040503050406030204" pitchFamily="18" charset="0"/>
                            </a:rPr>
                            <m:t>𝜋</m:t>
                          </m:r>
                        </m:den>
                      </m:f>
                      <m:r>
                        <a:rPr lang="en-US" altLang="zh-CN" i="1">
                          <a:latin typeface="Cambria Math" panose="02040503050406030204" pitchFamily="18" charset="0"/>
                        </a:rPr>
                        <m:t>𝑉𝐸𝑁𝐶</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𝑠</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r>
                            <m:rPr>
                              <m:nor/>
                            </m:rPr>
                            <a:rPr lang="zh-CN" altLang="en-US"/>
                            <m:t> </m:t>
                          </m:r>
                        </m:e>
                      </m:nary>
                    </m:oMath>
                  </m:oMathPara>
                </a14:m>
                <a:endParaRPr lang="zh-CN" altLang="zh-CN" dirty="0"/>
              </a:p>
              <a:p>
                <a:pPr>
                  <a:lnSpc>
                    <a:spcPct val="200000"/>
                  </a:lnSpc>
                </a:pPr>
                <a:endParaRPr lang="zh-CN" altLang="zh-CN" dirty="0"/>
              </a:p>
              <a:p>
                <a:pPr>
                  <a:lnSpc>
                    <a:spcPct val="200000"/>
                  </a:lnSpc>
                </a:pP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630780" y="1690688"/>
                <a:ext cx="5139891" cy="5613460"/>
              </a:xfrm>
              <a:prstGeom prst="rect">
                <a:avLst/>
              </a:prstGeom>
              <a:blipFill rotWithShape="0">
                <a:blip r:embed="rId2"/>
                <a:stretch>
                  <a:fillRect/>
                </a:stretch>
              </a:blipFill>
            </p:spPr>
            <p:txBody>
              <a:bodyPr/>
              <a:lstStyle/>
              <a:p>
                <a:r>
                  <a:rPr lang="zh-CN" altLang="en-US">
                    <a:noFill/>
                  </a:rPr>
                  <a:t> </a:t>
                </a:r>
              </a:p>
            </p:txBody>
          </p:sp>
        </mc:Fallback>
      </mc:AlternateContent>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838200" y="2093060"/>
            <a:ext cx="4356100" cy="3422650"/>
          </a:xfrm>
          <a:prstGeom prst="rect">
            <a:avLst/>
          </a:prstGeom>
        </p:spPr>
      </p:pic>
      <p:sp>
        <p:nvSpPr>
          <p:cNvPr id="10" name="矩形 9"/>
          <p:cNvSpPr/>
          <p:nvPr/>
        </p:nvSpPr>
        <p:spPr>
          <a:xfrm>
            <a:off x="7183120" y="4663440"/>
            <a:ext cx="1940560" cy="1524000"/>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068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18949" y="601613"/>
            <a:ext cx="10515600" cy="1325563"/>
          </a:xfrm>
        </p:spPr>
        <p:txBody>
          <a:bodyPr/>
          <a:lstStyle/>
          <a:p>
            <a:r>
              <a:rPr lang="en-US" altLang="zh-CN" b="1" dirty="0">
                <a:latin typeface="等线" panose="02010600030101010101" pitchFamily="2" charset="-122"/>
                <a:ea typeface="等线" panose="02010600030101010101" pitchFamily="2" charset="-122"/>
              </a:rPr>
              <a:t>Partial Volume Effects: Calibration</a:t>
            </a:r>
            <a:br>
              <a:rPr lang="en-US" altLang="zh-CN" b="1" dirty="0">
                <a:latin typeface="等线" panose="02010600030101010101" pitchFamily="2" charset="-122"/>
                <a:ea typeface="等线" panose="02010600030101010101" pitchFamily="2" charset="-122"/>
              </a:rPr>
            </a:br>
            <a:r>
              <a:rPr lang="en-US" altLang="zh-CN" b="1" dirty="0">
                <a:latin typeface="等线" panose="02010600030101010101" pitchFamily="2" charset="-122"/>
                <a:ea typeface="等线" panose="02010600030101010101" pitchFamily="2" charset="-122"/>
              </a:rPr>
              <a:t>-Correction Factor</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Tang, C. , Blatter, D. D. and Parker, D. L. (1995), Correction of partial</a:t>
            </a:r>
            <a:r>
              <a:rPr lang="zh-CN" altLang="zh-CN" sz="1400" dirty="0"/>
              <a:t>‐</a:t>
            </a:r>
            <a:r>
              <a:rPr lang="en-US" altLang="zh-CN" sz="1400" dirty="0"/>
              <a:t>volume effects in phase</a:t>
            </a:r>
            <a:r>
              <a:rPr lang="zh-CN" altLang="zh-CN" sz="1400" dirty="0"/>
              <a:t>‐</a:t>
            </a:r>
            <a:r>
              <a:rPr lang="en-US" altLang="zh-CN" sz="1400" dirty="0"/>
              <a:t>contrast flow measurements. J. </a:t>
            </a:r>
            <a:r>
              <a:rPr lang="en-US" altLang="zh-CN" sz="1400" dirty="0" err="1"/>
              <a:t>Magn</a:t>
            </a:r>
            <a:r>
              <a:rPr lang="en-US" altLang="zh-CN" sz="1400" dirty="0"/>
              <a:t>. </a:t>
            </a:r>
            <a:r>
              <a:rPr lang="en-US" altLang="zh-CN" sz="1400" dirty="0" err="1"/>
              <a:t>Reson</a:t>
            </a:r>
            <a:r>
              <a:rPr lang="en-US" altLang="zh-CN" sz="1400" dirty="0"/>
              <a:t>. Imaging, 5: 175-180.</a:t>
            </a:r>
            <a:endParaRPr lang="zh-CN" altLang="en-US" sz="1400" dirty="0"/>
          </a:p>
        </p:txBody>
      </p:sp>
      <mc:AlternateContent xmlns:mc="http://schemas.openxmlformats.org/markup-compatibility/2006" xmlns:a14="http://schemas.microsoft.com/office/drawing/2010/main">
        <mc:Choice Requires="a14">
          <p:sp>
            <p:nvSpPr>
              <p:cNvPr id="8" name="文本框 7"/>
              <p:cNvSpPr txBox="1"/>
              <p:nvPr/>
            </p:nvSpPr>
            <p:spPr>
              <a:xfrm>
                <a:off x="5871410" y="1469307"/>
                <a:ext cx="5139891" cy="6569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η</m:t>
                      </m:r>
                      <m: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r>
                        <a:rPr lang="en-US" altLang="zh-CN" b="0" i="1" smtClean="0">
                          <a:latin typeface="Cambria Math" panose="02040503050406030204" pitchFamily="18" charset="0"/>
                        </a:rPr>
                        <m:t>(1−</m:t>
                      </m:r>
                      <m:r>
                        <m:rPr>
                          <m:sty m:val="p"/>
                        </m:rPr>
                        <a:rPr lang="el-GR" altLang="zh-CN" i="1">
                          <a:latin typeface="Cambria Math" panose="02040503050406030204" pitchFamily="18" charset="0"/>
                        </a:rPr>
                        <m:t>η</m:t>
                      </m:r>
                      <m:r>
                        <a:rPr lang="en-US" altLang="zh-CN" b="0" i="1" smtClean="0">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𝑓</m:t>
                          </m:r>
                        </m:sub>
                      </m:sSub>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𝑓</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𝑓</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𝑓</m:t>
                          </m:r>
                        </m:sub>
                      </m:sSub>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𝑓</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𝑓</m:t>
                          </m:r>
                        </m:sub>
                      </m:sSub>
                      <m:r>
                        <a:rPr lang="en-US" altLang="zh-CN" i="1">
                          <a:latin typeface="Cambria Math" panose="02040503050406030204" pitchFamily="18" charset="0"/>
                        </a:rPr>
                        <m:t>∆</m:t>
                      </m:r>
                      <m:r>
                        <a:rPr lang="en-US" altLang="zh-CN" i="1">
                          <a:latin typeface="Cambria Math" panose="02040503050406030204" pitchFamily="18" charset="0"/>
                        </a:rPr>
                        <m:t>𝑉</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Q</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𝑉𝐸𝑁𝐶</m:t>
                          </m:r>
                          <m:r>
                            <a:rPr lang="en-US" altLang="zh-CN" i="1">
                              <a:latin typeface="Cambria Math" panose="02040503050406030204" pitchFamily="18" charset="0"/>
                            </a:rPr>
                            <m:t>∆</m:t>
                          </m:r>
                          <m:r>
                            <a:rPr lang="en-US" altLang="zh-CN" i="1">
                              <a:latin typeface="Cambria Math" panose="02040503050406030204" pitchFamily="18" charset="0"/>
                            </a:rPr>
                            <m:t>𝑠</m:t>
                          </m:r>
                        </m:num>
                        <m:den>
                          <m:r>
                            <a:rPr lang="en-US" altLang="zh-CN" i="1">
                              <a:latin typeface="Cambria Math" panose="02040503050406030204" pitchFamily="18" charset="0"/>
                            </a:rPr>
                            <m:t>𝜋</m:t>
                          </m:r>
                        </m:den>
                      </m:f>
                      <m:r>
                        <m:rPr>
                          <m:sty m:val="p"/>
                        </m:rPr>
                        <a:rPr lang="en-US" altLang="zh-CN">
                          <a:latin typeface="Cambria Math" panose="02040503050406030204" pitchFamily="18" charset="0"/>
                        </a:rPr>
                        <m:t>arctan</m:t>
                      </m:r>
                      <m:r>
                        <a:rPr lang="en-US" altLang="zh-CN" i="1" smtClean="0">
                          <a:latin typeface="Cambria Math" panose="02040503050406030204" pitchFamily="18" charset="0"/>
                        </a:rPr>
                        <m:t> </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𝑓</m:t>
                              </m:r>
                            </m:sub>
                          </m:sSub>
                          <m:r>
                            <a:rPr lang="en-US" altLang="zh-CN" i="1">
                              <a:latin typeface="Cambria Math" panose="02040503050406030204" pitchFamily="18" charset="0"/>
                            </a:rPr>
                            <m:t>𝑠𝑖𝑛</m:t>
                          </m:r>
                          <m:r>
                            <a:rPr lang="en-US" altLang="zh-CN" i="1">
                              <a:latin typeface="Cambria Math" panose="02040503050406030204" pitchFamily="18" charset="0"/>
                            </a:rPr>
                            <m:t>∆</m:t>
                          </m:r>
                          <m:r>
                            <a:rPr lang="en-US" altLang="zh-CN" i="1">
                              <a:latin typeface="Cambria Math" panose="02040503050406030204" pitchFamily="18" charset="0"/>
                            </a:rPr>
                            <m:t>𝜑</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𝑓</m:t>
                              </m:r>
                            </m:sub>
                          </m:sSub>
                          <m:r>
                            <a:rPr lang="en-US" altLang="zh-CN" i="1">
                              <a:latin typeface="Cambria Math" panose="02040503050406030204" pitchFamily="18" charset="0"/>
                            </a:rPr>
                            <m:t>𝑐𝑜𝑠</m:t>
                          </m:r>
                          <m:r>
                            <a:rPr lang="en-US" altLang="zh-CN" i="1">
                              <a:latin typeface="Cambria Math" panose="02040503050406030204" pitchFamily="18" charset="0"/>
                            </a:rPr>
                            <m:t>∆</m:t>
                          </m:r>
                          <m:r>
                            <a:rPr lang="en-US" altLang="zh-CN" i="1">
                              <a:latin typeface="Cambria Math" panose="02040503050406030204" pitchFamily="18" charset="0"/>
                            </a:rPr>
                            <m:t>𝜑</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𝑠</m:t>
                              </m:r>
                            </m:sub>
                          </m:sSub>
                        </m:den>
                      </m:f>
                      <m:r>
                        <a:rPr lang="en-US" altLang="zh-CN" i="1">
                          <a:latin typeface="Cambria Math" panose="02040503050406030204" pitchFamily="18" charset="0"/>
                        </a:rPr>
                        <m:t>)</m:t>
                      </m:r>
                    </m:oMath>
                  </m:oMathPara>
                </a14:m>
                <a:endParaRPr lang="zh-CN" altLang="zh-CN" dirty="0"/>
              </a:p>
              <a:p>
                <a:r>
                  <a:rPr lang="en-US" altLang="zh-CN" b="1" dirty="0"/>
                  <a:t>Small-phase-shift approximation:</a:t>
                </a: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Q</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𝑧</m:t>
                          </m:r>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𝑠</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𝑓</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𝑓</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𝑠</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Q</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0</m:t>
                          </m:r>
                        </m:sub>
                      </m:sSub>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𝑓</m:t>
                              </m:r>
                            </m:sub>
                          </m:sSub>
                        </m:num>
                        <m:den>
                          <m:r>
                            <a:rPr lang="en-US" altLang="zh-CN" i="1">
                              <a:latin typeface="Cambria Math" panose="02040503050406030204" pitchFamily="18" charset="0"/>
                            </a:rPr>
                            <m:t>𝑚</m:t>
                          </m:r>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𝑄</m:t>
                      </m:r>
                      <m:f>
                        <m:fPr>
                          <m:ctrlPr>
                            <a:rPr lang="zh-CN" altLang="zh-CN" i="1">
                              <a:latin typeface="Cambria Math" panose="02040503050406030204" pitchFamily="18" charset="0"/>
                            </a:rPr>
                          </m:ctrlPr>
                        </m:fPr>
                        <m:num>
                          <m:r>
                            <a:rPr lang="en-US" altLang="zh-CN" i="1">
                              <a:latin typeface="Cambria Math" panose="02040503050406030204" pitchFamily="18" charset="0"/>
                            </a:rPr>
                            <m:t>𝑚</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𝑓</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𝑡𝑜𝑡𝑎𝑙</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𝑓𝑢𝑙𝑙𝑦</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𝑓</m:t>
                              </m:r>
                            </m:sub>
                          </m:sSub>
                        </m:e>
                      </m:nary>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𝑝𝑎𝑟𝑡𝑖𝑎𝑙𝑙𝑦</m:t>
                          </m:r>
                        </m:sub>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𝑓</m:t>
                                  </m:r>
                                </m:sub>
                              </m:sSub>
                            </m:den>
                          </m:f>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oMath>
                  </m:oMathPara>
                </a14:m>
                <a:endParaRPr lang="zh-CN" altLang="zh-CN" dirty="0"/>
              </a:p>
              <a:p>
                <a:endParaRPr lang="zh-CN" altLang="zh-CN" dirty="0"/>
              </a:p>
              <a:p>
                <a:endParaRPr lang="zh-CN" altLang="zh-CN" dirty="0"/>
              </a:p>
              <a:p>
                <a:pPr>
                  <a:lnSpc>
                    <a:spcPct val="200000"/>
                  </a:lnSpc>
                </a:pPr>
                <a:endParaRPr lang="zh-CN" altLang="zh-CN" dirty="0"/>
              </a:p>
              <a:p>
                <a:pPr>
                  <a:lnSpc>
                    <a:spcPct val="200000"/>
                  </a:lnSpc>
                </a:pP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1410" y="1469307"/>
                <a:ext cx="5139891" cy="6569427"/>
              </a:xfrm>
              <a:prstGeom prst="rect">
                <a:avLst/>
              </a:prstGeom>
              <a:blipFill rotWithShape="0">
                <a:blip r:embed="rId2"/>
                <a:stretch>
                  <a:fillRect l="-949"/>
                </a:stretch>
              </a:blipFill>
            </p:spPr>
            <p:txBody>
              <a:bodyPr/>
              <a:lstStyle/>
              <a:p>
                <a:r>
                  <a:rPr lang="zh-CN" altLang="en-US">
                    <a:noFill/>
                  </a:rPr>
                  <a:t> </a:t>
                </a:r>
              </a:p>
            </p:txBody>
          </p:sp>
        </mc:Fallback>
      </mc:AlternateContent>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243997" y="1774079"/>
            <a:ext cx="4627413" cy="3906188"/>
          </a:xfrm>
          <a:prstGeom prst="rect">
            <a:avLst/>
          </a:prstGeom>
        </p:spPr>
      </p:pic>
      <p:sp>
        <p:nvSpPr>
          <p:cNvPr id="4" name="矩形 3"/>
          <p:cNvSpPr/>
          <p:nvPr/>
        </p:nvSpPr>
        <p:spPr>
          <a:xfrm>
            <a:off x="7254240" y="3850640"/>
            <a:ext cx="2296160" cy="1727200"/>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8388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Partial Volume Effects: Calibration</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Tang, C. , Blatter, D. D. and Parker, D. L. (1995), Correction of partial</a:t>
            </a:r>
            <a:r>
              <a:rPr lang="zh-CN" altLang="zh-CN" sz="1400" dirty="0"/>
              <a:t>‐</a:t>
            </a:r>
            <a:r>
              <a:rPr lang="en-US" altLang="zh-CN" sz="1400" dirty="0"/>
              <a:t>volume effects in phase</a:t>
            </a:r>
            <a:r>
              <a:rPr lang="zh-CN" altLang="zh-CN" sz="1400" dirty="0"/>
              <a:t>‐</a:t>
            </a:r>
            <a:r>
              <a:rPr lang="en-US" altLang="zh-CN" sz="1400" dirty="0"/>
              <a:t>contrast flow measurements. J. </a:t>
            </a:r>
            <a:r>
              <a:rPr lang="en-US" altLang="zh-CN" sz="1400" dirty="0" err="1"/>
              <a:t>Magn</a:t>
            </a:r>
            <a:r>
              <a:rPr lang="en-US" altLang="zh-CN" sz="1400" dirty="0"/>
              <a:t>. </a:t>
            </a:r>
            <a:r>
              <a:rPr lang="en-US" altLang="zh-CN" sz="1400" dirty="0" err="1"/>
              <a:t>Reson</a:t>
            </a:r>
            <a:r>
              <a:rPr lang="en-US" altLang="zh-CN" sz="1400" dirty="0"/>
              <a:t>. Imaging, 5: 175-180.</a:t>
            </a:r>
            <a:endParaRPr lang="zh-CN" altLang="en-US" sz="1400" dirty="0"/>
          </a:p>
        </p:txBody>
      </p:sp>
      <mc:AlternateContent xmlns:mc="http://schemas.openxmlformats.org/markup-compatibility/2006" xmlns:a14="http://schemas.microsoft.com/office/drawing/2010/main">
        <mc:Choice Requires="a14">
          <p:sp>
            <p:nvSpPr>
              <p:cNvPr id="8" name="文本框 7"/>
              <p:cNvSpPr txBox="1"/>
              <p:nvPr/>
            </p:nvSpPr>
            <p:spPr>
              <a:xfrm>
                <a:off x="5871410" y="2710966"/>
                <a:ext cx="5139891" cy="45445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𝑄</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0</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𝜑</m:t>
                          </m:r>
                        </m:den>
                      </m:f>
                      <m:r>
                        <m:rPr>
                          <m:sty m:val="p"/>
                        </m:rPr>
                        <a:rPr lang="en-US" altLang="zh-CN">
                          <a:latin typeface="Cambria Math" panose="02040503050406030204" pitchFamily="18" charset="0"/>
                        </a:rPr>
                        <m:t>arctan</m:t>
                      </m:r>
                      <m:r>
                        <a:rPr lang="en-US" altLang="zh-CN" i="1" smtClean="0">
                          <a:latin typeface="Cambria Math" panose="02040503050406030204" pitchFamily="18" charset="0"/>
                        </a:rPr>
                        <m:t> </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𝑠𝑖𝑛</m:t>
                          </m:r>
                          <m:r>
                            <a:rPr lang="en-US" altLang="zh-CN" i="1">
                              <a:latin typeface="Cambria Math" panose="02040503050406030204" pitchFamily="18" charset="0"/>
                            </a:rPr>
                            <m:t>∆</m:t>
                          </m:r>
                          <m:r>
                            <a:rPr lang="en-US" altLang="zh-CN" i="1">
                              <a:latin typeface="Cambria Math" panose="02040503050406030204" pitchFamily="18" charset="0"/>
                            </a:rPr>
                            <m:t>𝜑</m:t>
                          </m:r>
                        </m:num>
                        <m:den>
                          <m:f>
                            <m:fPr>
                              <m:ctrlPr>
                                <a:rPr lang="zh-CN" altLang="zh-CN" i="1">
                                  <a:latin typeface="Cambria Math" panose="02040503050406030204" pitchFamily="18" charset="0"/>
                                </a:rPr>
                              </m:ctrlPr>
                            </m:fPr>
                            <m:num>
                              <m:r>
                                <a:rPr lang="en-US" altLang="zh-CN" i="1">
                                  <a:latin typeface="Cambria Math" panose="02040503050406030204" pitchFamily="18" charset="0"/>
                                </a:rPr>
                                <m:t>𝑆𝑅</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𝜂</m:t>
                                  </m:r>
                                </m:e>
                              </m:d>
                            </m:num>
                            <m:den>
                              <m:r>
                                <a:rPr lang="en-US" altLang="zh-CN" i="1">
                                  <a:latin typeface="Cambria Math" panose="02040503050406030204" pitchFamily="18" charset="0"/>
                                </a:rPr>
                                <m:t>𝜂</m:t>
                              </m:r>
                            </m:den>
                          </m:f>
                          <m:r>
                            <a:rPr lang="en-US" altLang="zh-CN" i="1">
                              <a:latin typeface="Cambria Math" panose="02040503050406030204" pitchFamily="18" charset="0"/>
                            </a:rPr>
                            <m:t>+</m:t>
                          </m:r>
                          <m:r>
                            <a:rPr lang="en-US" altLang="zh-CN" i="1">
                              <a:latin typeface="Cambria Math" panose="02040503050406030204" pitchFamily="18" charset="0"/>
                            </a:rPr>
                            <m:t>𝑠𝑖𝑛</m:t>
                          </m:r>
                          <m:r>
                            <a:rPr lang="en-US" altLang="zh-CN" i="1">
                              <a:latin typeface="Cambria Math" panose="02040503050406030204" pitchFamily="18" charset="0"/>
                            </a:rPr>
                            <m:t>∆</m:t>
                          </m:r>
                          <m:r>
                            <a:rPr lang="en-US" altLang="zh-CN" i="1">
                              <a:latin typeface="Cambria Math" panose="02040503050406030204" pitchFamily="18" charset="0"/>
                            </a:rPr>
                            <m:t>𝜑</m:t>
                          </m:r>
                        </m:den>
                      </m:f>
                      <m:r>
                        <a:rPr lang="en-US" altLang="zh-CN">
                          <a:latin typeface="Cambria Math" panose="02040503050406030204" pitchFamily="18" charset="0"/>
                        </a:rPr>
                        <m:t>]</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SR</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𝑠</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𝑓</m:t>
                              </m:r>
                            </m:sub>
                          </m:sSub>
                        </m:den>
                      </m:f>
                    </m:oMath>
                  </m:oMathPara>
                </a14:m>
                <a:endParaRPr lang="en-US" altLang="zh-CN" dirty="0"/>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0</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𝜂</m:t>
                          </m:r>
                          <m:r>
                            <a:rPr lang="en-US" altLang="zh-CN" i="1">
                              <a:latin typeface="Cambria Math" panose="02040503050406030204" pitchFamily="18" charset="0"/>
                            </a:rPr>
                            <m:t>+(1−</m:t>
                          </m:r>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𝑆𝑅</m:t>
                          </m:r>
                        </m:num>
                        <m:den>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𝜑</m:t>
                          </m:r>
                        </m:den>
                      </m:f>
                      <m:r>
                        <m:rPr>
                          <m:sty m:val="p"/>
                        </m:rPr>
                        <a:rPr lang="en-US" altLang="zh-CN">
                          <a:latin typeface="Cambria Math" panose="02040503050406030204" pitchFamily="18" charset="0"/>
                        </a:rPr>
                        <m:t>arctan</m:t>
                      </m:r>
                      <m:r>
                        <a:rPr lang="en-US" altLang="zh-CN" i="1" smtClean="0">
                          <a:latin typeface="Cambria Math" panose="02040503050406030204" pitchFamily="18" charset="0"/>
                        </a:rPr>
                        <m:t> </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𝑠𝑖𝑛</m:t>
                          </m:r>
                          <m:r>
                            <a:rPr lang="en-US" altLang="zh-CN" i="1">
                              <a:latin typeface="Cambria Math" panose="02040503050406030204" pitchFamily="18" charset="0"/>
                            </a:rPr>
                            <m:t>∆</m:t>
                          </m:r>
                          <m:r>
                            <a:rPr lang="en-US" altLang="zh-CN" i="1">
                              <a:latin typeface="Cambria Math" panose="02040503050406030204" pitchFamily="18" charset="0"/>
                            </a:rPr>
                            <m:t>𝜑</m:t>
                          </m:r>
                        </m:num>
                        <m:den>
                          <m:f>
                            <m:fPr>
                              <m:ctrlPr>
                                <a:rPr lang="zh-CN" altLang="zh-CN" i="1">
                                  <a:latin typeface="Cambria Math" panose="02040503050406030204" pitchFamily="18" charset="0"/>
                                </a:rPr>
                              </m:ctrlPr>
                            </m:fPr>
                            <m:num>
                              <m:r>
                                <a:rPr lang="en-US" altLang="zh-CN" i="1">
                                  <a:latin typeface="Cambria Math" panose="02040503050406030204" pitchFamily="18" charset="0"/>
                                </a:rPr>
                                <m:t>𝑆𝑅</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𝜂</m:t>
                                  </m:r>
                                </m:e>
                              </m:d>
                            </m:num>
                            <m:den>
                              <m:r>
                                <a:rPr lang="en-US" altLang="zh-CN" i="1">
                                  <a:latin typeface="Cambria Math" panose="02040503050406030204" pitchFamily="18" charset="0"/>
                                </a:rPr>
                                <m:t>𝜂</m:t>
                              </m:r>
                            </m:den>
                          </m:f>
                          <m:r>
                            <a:rPr lang="en-US" altLang="zh-CN" i="1">
                              <a:latin typeface="Cambria Math" panose="02040503050406030204" pitchFamily="18" charset="0"/>
                            </a:rPr>
                            <m:t>+</m:t>
                          </m:r>
                          <m:r>
                            <a:rPr lang="en-US" altLang="zh-CN" i="1">
                              <a:latin typeface="Cambria Math" panose="02040503050406030204" pitchFamily="18" charset="0"/>
                            </a:rPr>
                            <m:t>𝑠𝑖𝑛</m:t>
                          </m:r>
                          <m:r>
                            <a:rPr lang="en-US" altLang="zh-CN" i="1">
                              <a:latin typeface="Cambria Math" panose="02040503050406030204" pitchFamily="18" charset="0"/>
                            </a:rPr>
                            <m:t>∆</m:t>
                          </m:r>
                          <m:r>
                            <a:rPr lang="en-US" altLang="zh-CN" i="1">
                              <a:latin typeface="Cambria Math" panose="02040503050406030204" pitchFamily="18" charset="0"/>
                            </a:rPr>
                            <m:t>𝜑</m:t>
                          </m:r>
                        </m:den>
                      </m:f>
                      <m:r>
                        <a:rPr lang="en-US" altLang="zh-CN" i="1">
                          <a:latin typeface="Cambria Math" panose="02040503050406030204" pitchFamily="18" charset="0"/>
                        </a:rPr>
                        <m:t>]</m:t>
                      </m:r>
                    </m:oMath>
                  </m:oMathPara>
                </a14:m>
                <a:endParaRPr lang="zh-CN" altLang="zh-CN" dirty="0"/>
              </a:p>
              <a:p>
                <a:endParaRPr lang="zh-CN" altLang="zh-CN" dirty="0"/>
              </a:p>
              <a:p>
                <a:endParaRPr lang="zh-CN" altLang="zh-CN" dirty="0"/>
              </a:p>
              <a:p>
                <a:endParaRPr lang="zh-CN" altLang="zh-CN" dirty="0"/>
              </a:p>
              <a:p>
                <a:endParaRPr lang="zh-CN" altLang="zh-CN" dirty="0"/>
              </a:p>
              <a:p>
                <a:pPr>
                  <a:lnSpc>
                    <a:spcPct val="200000"/>
                  </a:lnSpc>
                </a:pPr>
                <a:endParaRPr lang="zh-CN" altLang="zh-CN" dirty="0"/>
              </a:p>
              <a:p>
                <a:pPr>
                  <a:lnSpc>
                    <a:spcPct val="200000"/>
                  </a:lnSpc>
                </a:pP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1410" y="2710966"/>
                <a:ext cx="5139891" cy="4544577"/>
              </a:xfrm>
              <a:prstGeom prst="rect">
                <a:avLst/>
              </a:prstGeom>
              <a:blipFill rotWithShape="0">
                <a:blip r:embed="rId2"/>
                <a:stretch>
                  <a:fillRect/>
                </a:stretch>
              </a:blipFill>
            </p:spPr>
            <p:txBody>
              <a:bodyPr/>
              <a:lstStyle/>
              <a:p>
                <a:r>
                  <a:rPr lang="zh-CN" altLang="en-US">
                    <a:noFill/>
                  </a:rPr>
                  <a:t> </a:t>
                </a:r>
              </a:p>
            </p:txBody>
          </p:sp>
        </mc:Fallback>
      </mc:AlternateContent>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1199948" y="1469307"/>
            <a:ext cx="4113195" cy="4873741"/>
          </a:xfrm>
          <a:prstGeom prst="rect">
            <a:avLst/>
          </a:prstGeom>
        </p:spPr>
      </p:pic>
      <p:sp>
        <p:nvSpPr>
          <p:cNvPr id="10" name="文本框 9"/>
          <p:cNvSpPr txBox="1"/>
          <p:nvPr/>
        </p:nvSpPr>
        <p:spPr>
          <a:xfrm>
            <a:off x="6022203" y="1417822"/>
            <a:ext cx="5162353" cy="769441"/>
          </a:xfrm>
          <a:prstGeom prst="rect">
            <a:avLst/>
          </a:prstGeom>
          <a:noFill/>
        </p:spPr>
        <p:txBody>
          <a:bodyPr wrap="square" rtlCol="0">
            <a:spAutoFit/>
          </a:bodyPr>
          <a:lstStyle/>
          <a:p>
            <a:r>
              <a:rPr lang="en-US" altLang="zh-CN" sz="4400" b="1" dirty="0">
                <a:latin typeface="等线" panose="02010600030101010101" pitchFamily="2" charset="-122"/>
              </a:rPr>
              <a:t>-Correction Factor</a:t>
            </a:r>
            <a:endParaRPr lang="zh-CN" altLang="en-US" sz="4400" dirty="0"/>
          </a:p>
        </p:txBody>
      </p:sp>
    </p:spTree>
    <p:extLst>
      <p:ext uri="{BB962C8B-B14F-4D97-AF65-F5344CB8AC3E}">
        <p14:creationId xmlns:p14="http://schemas.microsoft.com/office/powerpoint/2010/main" val="136903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Partial Volume Effects: Calibration</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Hamilton, C. A. (1994). Correction of partial volume inaccuracies in quantitative phase contrast MR angiography. Magnetic Resonance Imaging, 12(7), 1127-1130.</a:t>
            </a:r>
            <a:endParaRPr lang="zh-CN" altLang="zh-CN" sz="1400" dirty="0"/>
          </a:p>
        </p:txBody>
      </p:sp>
      <mc:AlternateContent xmlns:mc="http://schemas.openxmlformats.org/markup-compatibility/2006" xmlns:a14="http://schemas.microsoft.com/office/drawing/2010/main">
        <mc:Choice Requires="a14">
          <p:sp>
            <p:nvSpPr>
              <p:cNvPr id="8" name="文本框 7"/>
              <p:cNvSpPr txBox="1"/>
              <p:nvPr/>
            </p:nvSpPr>
            <p:spPr>
              <a:xfrm>
                <a:off x="5871410" y="2359537"/>
                <a:ext cx="5139891" cy="61349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A</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f</m:t>
                          </m:r>
                        </m:e>
                      </m:d>
                      <m:r>
                        <a:rPr lang="en-US" altLang="zh-CN">
                          <a:latin typeface="Cambria Math" panose="02040503050406030204" pitchFamily="18" charset="0"/>
                        </a:rPr>
                        <m:t>=</m:t>
                      </m:r>
                      <m:r>
                        <m:rPr>
                          <m:sty m:val="p"/>
                        </m:rPr>
                        <a:rPr lang="en-US" altLang="zh-CN">
                          <a:latin typeface="Cambria Math" panose="02040503050406030204" pitchFamily="18" charset="0"/>
                        </a:rPr>
                        <m:t>M</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zh-CN" altLang="zh-CN" i="1">
                              <a:latin typeface="Cambria Math" panose="02040503050406030204" pitchFamily="18" charset="0"/>
                            </a:rPr>
                            <m:t>Г</m:t>
                          </m:r>
                        </m:sup>
                      </m:sSup>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𝑚</m:t>
                              </m:r>
                            </m:sub>
                          </m:sSub>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𝑚</m:t>
                              </m:r>
                            </m:sub>
                          </m:sSub>
                        </m:sup>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𝑓𝑣</m:t>
                              </m:r>
                            </m:sup>
                          </m:sSup>
                          <m:r>
                            <a:rPr lang="en-US" altLang="zh-CN" i="1">
                              <a:latin typeface="Cambria Math" panose="02040503050406030204" pitchFamily="18" charset="0"/>
                            </a:rPr>
                            <m:t>𝑑𝑣</m:t>
                          </m:r>
                        </m:e>
                      </m:nary>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𝑣</m:t>
                          </m:r>
                        </m:sub>
                      </m:sSub>
                      <m:r>
                        <a:rPr lang="en-US" altLang="zh-CN" i="1">
                          <a:latin typeface="Cambria Math" panose="02040503050406030204" pitchFamily="18" charset="0"/>
                        </a:rPr>
                        <m:t>𝜏</m:t>
                      </m:r>
                      <m:r>
                        <a:rPr lang="en-US" altLang="zh-CN" i="1">
                          <a:latin typeface="Cambria Math" panose="02040503050406030204" pitchFamily="18" charset="0"/>
                        </a:rPr>
                        <m:t>𝑇</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A</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sub>
                          </m:sSub>
                        </m:e>
                      </m:d>
                      <m:r>
                        <a:rPr lang="en-US" altLang="zh-CN">
                          <a:latin typeface="Cambria Math" panose="02040503050406030204" pitchFamily="18" charset="0"/>
                        </a:rPr>
                        <m:t>=100[</m:t>
                      </m:r>
                      <m:f>
                        <m:fPr>
                          <m:ctrlPr>
                            <a:rPr lang="zh-CN" altLang="zh-CN" i="1">
                              <a:latin typeface="Cambria Math" panose="02040503050406030204" pitchFamily="18" charset="0"/>
                            </a:rPr>
                          </m:ctrlPr>
                        </m:fPr>
                        <m:num>
                          <m:r>
                            <a:rPr lang="en-US" altLang="zh-CN" i="1">
                              <a:latin typeface="Cambria Math" panose="02040503050406030204" pitchFamily="18" charset="0"/>
                            </a:rPr>
                            <m:t>3</m:t>
                          </m:r>
                        </m:num>
                        <m:den>
                          <m:r>
                            <a:rPr lang="en-US" altLang="zh-CN" i="1">
                              <a:latin typeface="Cambria Math" panose="02040503050406030204" pitchFamily="18" charset="0"/>
                            </a:rPr>
                            <m:t>4</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𝜋</m:t>
                          </m:r>
                          <m:r>
                            <a:rPr lang="en-US" altLang="zh-CN" i="1">
                              <a:latin typeface="Cambria Math" panose="02040503050406030204" pitchFamily="18" charset="0"/>
                            </a:rPr>
                            <m:t>/3)</m:t>
                          </m:r>
                        </m:sup>
                      </m:sSup>
                      <m:r>
                        <a:rPr lang="en-US" altLang="zh-CN">
                          <a:latin typeface="Cambria Math" panose="02040503050406030204" pitchFamily="18" charset="0"/>
                        </a:rPr>
                        <m:t>]</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A</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e>
                      </m:d>
                      <m:r>
                        <a:rPr lang="en-US" altLang="zh-CN">
                          <a:latin typeface="Cambria Math" panose="02040503050406030204" pitchFamily="18" charset="0"/>
                        </a:rPr>
                        <m:t>=100</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A</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A</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f>
                        <m:fPr>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num>
                        <m:den>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𝑐</m:t>
                          </m:r>
                        </m:sub>
                      </m:sSub>
                    </m:oMath>
                  </m:oMathPara>
                </a14:m>
                <a:endParaRPr lang="zh-CN" altLang="zh-CN" dirty="0"/>
              </a:p>
              <a:p>
                <a:endParaRPr lang="zh-CN" altLang="zh-CN" dirty="0"/>
              </a:p>
              <a:p>
                <a:endParaRPr lang="zh-CN" altLang="zh-CN" dirty="0"/>
              </a:p>
              <a:p>
                <a:endParaRPr lang="zh-CN" altLang="zh-CN" dirty="0"/>
              </a:p>
              <a:p>
                <a:endParaRPr lang="zh-CN" altLang="zh-CN" dirty="0"/>
              </a:p>
              <a:p>
                <a:pPr>
                  <a:lnSpc>
                    <a:spcPct val="200000"/>
                  </a:lnSpc>
                </a:pPr>
                <a:endParaRPr lang="zh-CN" altLang="zh-CN" dirty="0"/>
              </a:p>
              <a:p>
                <a:pPr>
                  <a:lnSpc>
                    <a:spcPct val="200000"/>
                  </a:lnSpc>
                </a:pP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1410" y="2359537"/>
                <a:ext cx="5139891" cy="6134949"/>
              </a:xfrm>
              <a:prstGeom prst="rect">
                <a:avLst/>
              </a:prstGeom>
              <a:blipFill rotWithShape="0">
                <a:blip r:embed="rId3"/>
                <a:stretch>
                  <a:fillRect/>
                </a:stretch>
              </a:blipFill>
            </p:spPr>
            <p:txBody>
              <a:bodyPr/>
              <a:lstStyle/>
              <a:p>
                <a:r>
                  <a:rPr lang="zh-CN" altLang="en-US">
                    <a:noFill/>
                  </a:rPr>
                  <a:t> </a:t>
                </a:r>
              </a:p>
            </p:txBody>
          </p:sp>
        </mc:Fallback>
      </mc:AlternateContent>
      <p:pic>
        <p:nvPicPr>
          <p:cNvPr id="7" name="图片 6"/>
          <p:cNvPicPr/>
          <p:nvPr/>
        </p:nvPicPr>
        <p:blipFill rotWithShape="1">
          <a:blip r:embed="rId4">
            <a:extLst>
              <a:ext uri="{28A0092B-C50C-407E-A947-70E740481C1C}">
                <a14:useLocalDpi xmlns:a14="http://schemas.microsoft.com/office/drawing/2010/main" val="0"/>
              </a:ext>
            </a:extLst>
          </a:blip>
          <a:srcRect b="36060"/>
          <a:stretch/>
        </p:blipFill>
        <p:spPr>
          <a:xfrm>
            <a:off x="543994" y="1525762"/>
            <a:ext cx="5274310" cy="1871956"/>
          </a:xfrm>
          <a:prstGeom prst="rect">
            <a:avLst/>
          </a:prstGeom>
        </p:spPr>
      </p:pic>
      <p:pic>
        <p:nvPicPr>
          <p:cNvPr id="9" name="图片 8"/>
          <p:cNvPicPr/>
          <p:nvPr/>
        </p:nvPicPr>
        <p:blipFill rotWithShape="1">
          <a:blip r:embed="rId5">
            <a:extLst>
              <a:ext uri="{28A0092B-C50C-407E-A947-70E740481C1C}">
                <a14:useLocalDpi xmlns:a14="http://schemas.microsoft.com/office/drawing/2010/main" val="0"/>
              </a:ext>
            </a:extLst>
          </a:blip>
          <a:srcRect b="12580"/>
          <a:stretch/>
        </p:blipFill>
        <p:spPr>
          <a:xfrm>
            <a:off x="490888" y="3397718"/>
            <a:ext cx="5274310" cy="2842761"/>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096242" y="2365605"/>
                <a:ext cx="1337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𝑐</m:t>
                          </m:r>
                        </m:sub>
                      </m:sSub>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b="0" i="1" smtClean="0">
                              <a:solidFill>
                                <a:srgbClr val="FF0000"/>
                              </a:solidFill>
                              <a:latin typeface="Cambria Math" panose="02040503050406030204" pitchFamily="18" charset="0"/>
                            </a:rPr>
                            <m:t>𝑐</m:t>
                          </m:r>
                        </m:sub>
                      </m:sSub>
                      <m:r>
                        <a:rPr lang="en-US" altLang="zh-CN">
                          <a:solidFill>
                            <a:srgbClr val="FF0000"/>
                          </a:solidFill>
                          <a:latin typeface="Cambria Math" panose="02040503050406030204" pitchFamily="18" charset="0"/>
                        </a:rPr>
                        <m:t>)</m:t>
                      </m:r>
                    </m:oMath>
                  </m:oMathPara>
                </a14:m>
                <a:endParaRPr lang="en-US" altLang="zh-CN"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096242" y="2365605"/>
                <a:ext cx="1337911" cy="369332"/>
              </a:xfrm>
              <a:prstGeom prst="rect">
                <a:avLst/>
              </a:prstGeom>
              <a:blipFill rotWithShape="0">
                <a:blip r:embed="rId6"/>
                <a:stretch>
                  <a:fillRect b="-13115"/>
                </a:stretch>
              </a:blipFill>
            </p:spPr>
            <p:txBody>
              <a:bodyPr/>
              <a:lstStyle/>
              <a:p>
                <a:r>
                  <a:rPr lang="zh-CN" altLang="en-US">
                    <a:noFill/>
                  </a:rPr>
                  <a:t> </a:t>
                </a:r>
              </a:p>
            </p:txBody>
          </p:sp>
        </mc:Fallback>
      </mc:AlternateContent>
      <p:cxnSp>
        <p:nvCxnSpPr>
          <p:cNvPr id="10" name="直接箭头连接符 9"/>
          <p:cNvCxnSpPr/>
          <p:nvPr/>
        </p:nvCxnSpPr>
        <p:spPr>
          <a:xfrm>
            <a:off x="4803006" y="2359537"/>
            <a:ext cx="533951" cy="1907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022203" y="1417822"/>
            <a:ext cx="5162353" cy="769441"/>
          </a:xfrm>
          <a:prstGeom prst="rect">
            <a:avLst/>
          </a:prstGeom>
          <a:noFill/>
        </p:spPr>
        <p:txBody>
          <a:bodyPr wrap="square" rtlCol="0">
            <a:spAutoFit/>
          </a:bodyPr>
          <a:lstStyle/>
          <a:p>
            <a:r>
              <a:rPr lang="en-US" altLang="zh-CN" sz="4400" b="1" dirty="0">
                <a:latin typeface="等线" panose="02010600030101010101" pitchFamily="2" charset="-122"/>
              </a:rPr>
              <a:t>-Origin Translation</a:t>
            </a:r>
            <a:endParaRPr lang="zh-CN" altLang="en-US" sz="4400" dirty="0"/>
          </a:p>
        </p:txBody>
      </p:sp>
      <p:sp>
        <p:nvSpPr>
          <p:cNvPr id="5" name="矩形 4"/>
          <p:cNvSpPr/>
          <p:nvPr/>
        </p:nvSpPr>
        <p:spPr>
          <a:xfrm>
            <a:off x="5871410" y="4636018"/>
            <a:ext cx="5024388" cy="1456774"/>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87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199" y="365125"/>
            <a:ext cx="10875745" cy="1325563"/>
          </a:xfrm>
        </p:spPr>
        <p:txBody>
          <a:bodyPr/>
          <a:lstStyle/>
          <a:p>
            <a:r>
              <a:rPr lang="en-US" altLang="zh-CN" b="1" dirty="0">
                <a:latin typeface="等线" panose="02010600030101010101" pitchFamily="2" charset="-122"/>
                <a:ea typeface="等线" panose="02010600030101010101" pitchFamily="2" charset="-122"/>
              </a:rPr>
              <a:t>Partial Volume Effects: Calibration- CDFM</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err="1"/>
              <a:t>Polzin</a:t>
            </a:r>
            <a:r>
              <a:rPr lang="en-US" altLang="zh-CN" sz="1400" dirty="0"/>
              <a:t>, J. A., Alley, M. T., Korosec, F. R., </a:t>
            </a:r>
            <a:r>
              <a:rPr lang="en-US" altLang="zh-CN" sz="1400" dirty="0" err="1"/>
              <a:t>Gristn</a:t>
            </a:r>
            <a:r>
              <a:rPr lang="en-US" altLang="zh-CN" sz="1400" dirty="0"/>
              <a:t>, T. M., Wang, Y.,... </a:t>
            </a:r>
            <a:r>
              <a:rPr lang="en-US" altLang="zh-CN" sz="1400" dirty="0" err="1"/>
              <a:t>Mistretta</a:t>
            </a:r>
            <a:r>
              <a:rPr lang="en-US" altLang="zh-CN" sz="1400" dirty="0"/>
              <a:t>, C. A. (1995). A complex-difference phase-contrast technique for measurement of volume flow rates. Journal of Magnetic Resonance Imaging, 5(2), 129-137.</a:t>
            </a:r>
            <a:endParaRPr lang="zh-CN" altLang="zh-CN" sz="1400" dirty="0"/>
          </a:p>
        </p:txBody>
      </p:sp>
      <mc:AlternateContent xmlns:mc="http://schemas.openxmlformats.org/markup-compatibility/2006" xmlns:a14="http://schemas.microsoft.com/office/drawing/2010/main">
        <mc:Choice Requires="a14">
          <p:sp>
            <p:nvSpPr>
              <p:cNvPr id="8" name="文本框 7"/>
              <p:cNvSpPr txBox="1"/>
              <p:nvPr/>
            </p:nvSpPr>
            <p:spPr>
              <a:xfrm>
                <a:off x="5770178" y="1471906"/>
                <a:ext cx="5139891" cy="4871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CD</m:t>
                      </m:r>
                      <m:r>
                        <a:rPr lang="en-US" altLang="zh-CN" smtClean="0">
                          <a:latin typeface="Cambria Math" panose="02040503050406030204" pitchFamily="18" charset="0"/>
                        </a:rPr>
                        <m:t>=2</m:t>
                      </m:r>
                      <m:d>
                        <m:dPr>
                          <m:begChr m:val="|"/>
                          <m:endChr m:val="|"/>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𝑓</m:t>
                              </m:r>
                            </m:sub>
                          </m:sSub>
                          <m:r>
                            <m:rPr>
                              <m:sty m:val="p"/>
                            </m:rPr>
                            <a:rPr lang="en-US" altLang="zh-CN">
                              <a:latin typeface="Cambria Math" panose="02040503050406030204" pitchFamily="18" charset="0"/>
                            </a:rPr>
                            <m:t>sin</m:t>
                          </m:r>
                          <m:r>
                            <a:rPr lang="en-US" altLang="zh-CN" i="1" smtClean="0">
                              <a:latin typeface="Cambria Math" panose="02040503050406030204" pitchFamily="18" charset="0"/>
                            </a:rPr>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𝛷</m:t>
                                      </m:r>
                                    </m:e>
                                    <m:sub>
                                      <m:r>
                                        <a:rPr lang="en-US" altLang="zh-CN" i="1">
                                          <a:latin typeface="Cambria Math" panose="02040503050406030204" pitchFamily="18" charset="0"/>
                                        </a:rPr>
                                        <m:t>𝑣</m:t>
                                      </m:r>
                                    </m:sub>
                                  </m:sSub>
                                </m:num>
                                <m:den>
                                  <m:r>
                                    <a:rPr lang="en-US" altLang="zh-CN">
                                      <a:latin typeface="Cambria Math" panose="02040503050406030204" pitchFamily="18" charset="0"/>
                                    </a:rPr>
                                    <m:t>2</m:t>
                                  </m:r>
                                </m:den>
                              </m:f>
                            </m:e>
                          </m:d>
                        </m:e>
                      </m:d>
                    </m:oMath>
                  </m:oMathPara>
                </a14:m>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CD</m:t>
                      </m:r>
                      <m:r>
                        <a:rPr lang="en-US" altLang="zh-CN">
                          <a:latin typeface="Cambria Math" panose="02040503050406030204" pitchFamily="18" charset="0"/>
                        </a:rPr>
                        <m:t>=к</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e>
                      </m:d>
                      <m:r>
                        <m:rPr>
                          <m:sty m:val="p"/>
                        </m:rPr>
                        <a:rPr lang="zh-CN" altLang="zh-CN">
                          <a:latin typeface="Cambria Math" panose="02040503050406030204" pitchFamily="18" charset="0"/>
                        </a:rPr>
                        <m:t>α</m:t>
                      </m:r>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𝑓𝑙𝑖𝑝</m:t>
                              </m:r>
                            </m:sub>
                          </m:sSub>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TR</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e>
                      </m:d>
                      <m:r>
                        <m:rPr>
                          <m:sty m:val="p"/>
                        </m:rPr>
                        <a:rPr lang="zh-CN" altLang="zh-CN">
                          <a:latin typeface="Cambria Math" panose="02040503050406030204" pitchFamily="18" charset="0"/>
                        </a:rPr>
                        <m:t>η</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e>
                      </m:d>
                      <m:r>
                        <m:rPr>
                          <m:sty m:val="p"/>
                        </m:rPr>
                        <a:rPr lang="en-US" altLang="zh-CN">
                          <a:latin typeface="Cambria Math" panose="02040503050406030204" pitchFamily="18" charset="0"/>
                        </a:rPr>
                        <m:t>sin</m:t>
                      </m:r>
                      <m:r>
                        <a:rPr lang="en-US" altLang="zh-CN" i="1" smtClean="0">
                          <a:latin typeface="Cambria Math" panose="02040503050406030204" pitchFamily="18" charset="0"/>
                        </a:rPr>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𝛷</m:t>
                                  </m:r>
                                </m:e>
                                <m:sub>
                                  <m:r>
                                    <a:rPr lang="en-US" altLang="zh-CN" i="1">
                                      <a:latin typeface="Cambria Math" panose="02040503050406030204" pitchFamily="18" charset="0"/>
                                    </a:rPr>
                                    <m:t>𝑣</m:t>
                                  </m:r>
                                </m:sub>
                              </m:sSub>
                            </m:num>
                            <m:den>
                              <m:r>
                                <a:rPr lang="en-US" altLang="zh-CN">
                                  <a:latin typeface="Cambria Math" panose="02040503050406030204" pitchFamily="18" charset="0"/>
                                </a:rPr>
                                <m:t>2</m:t>
                              </m:r>
                            </m:den>
                          </m:f>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𝐶𝐷</m:t>
                          </m:r>
                        </m:e>
                        <m:sub>
                          <m:r>
                            <a:rPr lang="en-US" altLang="zh-CN" i="1">
                              <a:latin typeface="Cambria Math" panose="02040503050406030204" pitchFamily="18" charset="0"/>
                            </a:rPr>
                            <m:t>𝑠𝑐</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𝐶𝐷</m:t>
                          </m:r>
                        </m:num>
                        <m:den>
                          <m:r>
                            <a:rPr lang="en-US" altLang="zh-CN" i="1">
                              <a:latin typeface="Cambria Math" panose="02040503050406030204" pitchFamily="18" charset="0"/>
                            </a:rPr>
                            <m:t>𝛼</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𝑓𝑙𝑖𝑝</m:t>
                              </m:r>
                            </m:sub>
                          </m:sSub>
                          <m:r>
                            <a:rPr lang="en-US" altLang="zh-CN" i="1">
                              <a:latin typeface="Cambria Math" panose="02040503050406030204" pitchFamily="18" charset="0"/>
                            </a:rPr>
                            <m:t>,</m:t>
                          </m:r>
                          <m:r>
                            <a:rPr lang="en-US" altLang="zh-CN" i="1">
                              <a:latin typeface="Cambria Math" panose="02040503050406030204" pitchFamily="18" charset="0"/>
                            </a:rPr>
                            <m:t>𝑣</m:t>
                          </m:r>
                          <m:d>
                            <m:dPr>
                              <m:ctrlPr>
                                <a:rPr lang="zh-CN" altLang="zh-CN" i="1">
                                  <a:latin typeface="Cambria Math" panose="02040503050406030204" pitchFamily="18" charset="0"/>
                                </a:rPr>
                              </m:ctrlPr>
                            </m:dPr>
                            <m:e>
                              <m:r>
                                <a:rPr lang="en-US" altLang="zh-CN" i="1">
                                  <a:latin typeface="Cambria Math" panose="02040503050406030204" pitchFamily="18" charset="0"/>
                                </a:rPr>
                                <m:t>𝑃𝐷</m:t>
                              </m:r>
                            </m:e>
                          </m:d>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𝑇𝑅</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m:t>
                          </m:r>
                        </m:den>
                      </m:f>
                    </m:oMath>
                  </m:oMathPara>
                </a14:m>
                <a:endParaRPr lang="zh-CN" altLang="zh-CN" dirty="0"/>
              </a:p>
              <a:p>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zh-CN" altLang="zh-CN" i="1">
                              <a:latin typeface="Cambria Math" panose="02040503050406030204" pitchFamily="18" charset="0"/>
                            </a:rPr>
                            <m:t>к</m:t>
                          </m:r>
                        </m:e>
                      </m:acc>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𝑓</m:t>
                              </m:r>
                              <m:r>
                                <a:rPr lang="en-US" altLang="zh-CN" i="1">
                                  <a:latin typeface="Cambria Math" panose="02040503050406030204" pitchFamily="18" charset="0"/>
                                </a:rPr>
                                <m:t>0</m:t>
                              </m:r>
                            </m:sub>
                          </m:sSub>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𝑓</m:t>
                              </m:r>
                              <m:r>
                                <a:rPr lang="en-US" altLang="zh-CN" i="1">
                                  <a:latin typeface="Cambria Math" panose="02040503050406030204" pitchFamily="18" charset="0"/>
                                </a:rPr>
                                <m:t>0</m:t>
                              </m:r>
                            </m:sub>
                          </m:sSub>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𝐶𝐷</m:t>
                                  </m:r>
                                </m:e>
                                <m:sub>
                                  <m:r>
                                    <a:rPr lang="en-US" altLang="zh-CN" i="1">
                                      <a:latin typeface="Cambria Math" panose="02040503050406030204" pitchFamily="18" charset="0"/>
                                    </a:rPr>
                                    <m:t>𝑠𝑐</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num>
                            <m:den>
                              <m:r>
                                <m:rPr>
                                  <m:sty m:val="p"/>
                                </m:rPr>
                                <a:rPr lang="en-US" altLang="zh-CN">
                                  <a:latin typeface="Cambria Math" panose="02040503050406030204" pitchFamily="18" charset="0"/>
                                </a:rPr>
                                <m:t>sin</m:t>
                              </m:r>
                              <m:r>
                                <a:rPr lang="en-US" altLang="zh-CN" i="1" smtClean="0">
                                  <a:latin typeface="Cambria Math" panose="02040503050406030204" pitchFamily="18" charset="0"/>
                                </a:rPr>
                                <m:t> </m:t>
                              </m:r>
                              <m:r>
                                <a:rPr lang="en-US" altLang="zh-CN" i="1">
                                  <a:latin typeface="Cambria Math" panose="02040503050406030204" pitchFamily="18" charset="0"/>
                                </a:rPr>
                                <m:t>[0.5</m:t>
                              </m:r>
                              <m:r>
                                <a:rPr lang="en-US" altLang="zh-CN" i="1">
                                  <a:latin typeface="Cambria Math" panose="02040503050406030204" pitchFamily="18" charset="0"/>
                                </a:rPr>
                                <m:t>𝑃𝐷</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den>
                          </m:f>
                        </m:e>
                      </m:nary>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𝐶𝐷</m:t>
                          </m:r>
                        </m:e>
                        <m:sub>
                          <m:r>
                            <a:rPr lang="en-US" altLang="zh-CN" i="1">
                              <a:latin typeface="Cambria Math" panose="02040503050406030204" pitchFamily="18" charset="0"/>
                            </a:rPr>
                            <m:t>𝑛𝑠𝑐</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𝐶𝐷</m:t>
                              </m:r>
                            </m:e>
                            <m:sub>
                              <m:r>
                                <a:rPr lang="en-US" altLang="zh-CN" i="1">
                                  <a:latin typeface="Cambria Math" panose="02040503050406030204" pitchFamily="18" charset="0"/>
                                </a:rPr>
                                <m:t>𝑠𝑐</m:t>
                              </m:r>
                            </m:sub>
                          </m:sSub>
                        </m:num>
                        <m:den>
                          <m:acc>
                            <m:accPr>
                              <m:chr m:val="̅"/>
                              <m:ctrlPr>
                                <a:rPr lang="zh-CN" altLang="zh-CN" i="1">
                                  <a:latin typeface="Cambria Math" panose="02040503050406030204" pitchFamily="18" charset="0"/>
                                </a:rPr>
                              </m:ctrlPr>
                            </m:accPr>
                            <m:e>
                              <m:r>
                                <a:rPr lang="zh-CN" altLang="zh-CN" i="1">
                                  <a:latin typeface="Cambria Math" panose="02040503050406030204" pitchFamily="18" charset="0"/>
                                </a:rPr>
                                <m:t>к</m:t>
                              </m:r>
                            </m:e>
                          </m:acc>
                        </m:den>
                      </m:f>
                      <m:r>
                        <a:rPr lang="en-US" altLang="zh-CN">
                          <a:latin typeface="Cambria Math" panose="02040503050406030204" pitchFamily="18" charset="0"/>
                        </a:rPr>
                        <m:t>=</m:t>
                      </m:r>
                      <m:r>
                        <m:rPr>
                          <m:sty m:val="p"/>
                        </m:rPr>
                        <a:rPr lang="zh-CN" altLang="zh-CN">
                          <a:latin typeface="Cambria Math" panose="02040503050406030204" pitchFamily="18" charset="0"/>
                        </a:rPr>
                        <m:t>η</m:t>
                      </m:r>
                      <m:r>
                        <a:rPr lang="en-US" altLang="zh-CN">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r>
                        <m:rPr>
                          <m:sty m:val="p"/>
                        </m:rPr>
                        <a:rPr lang="en-US" altLang="zh-CN">
                          <a:latin typeface="Cambria Math" panose="02040503050406030204" pitchFamily="18" charset="0"/>
                        </a:rPr>
                        <m:t>sin</m:t>
                      </m:r>
                      <m:r>
                        <a:rPr lang="en-US" altLang="zh-CN" i="1" smtClean="0">
                          <a:latin typeface="Cambria Math" panose="02040503050406030204" pitchFamily="18" charset="0"/>
                        </a:rPr>
                        <m:t> </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𝛷</m:t>
                          </m:r>
                        </m:e>
                        <m:sub>
                          <m:r>
                            <a:rPr lang="en-US" altLang="zh-CN" i="1">
                              <a:latin typeface="Cambria Math" panose="02040503050406030204" pitchFamily="18" charset="0"/>
                            </a:rPr>
                            <m:t>𝑣</m:t>
                          </m:r>
                        </m:sub>
                      </m:sSub>
                      <m:r>
                        <a:rPr lang="en-US" altLang="zh-CN">
                          <a:latin typeface="Cambria Math" panose="02040503050406030204" pitchFamily="18" charset="0"/>
                        </a:rPr>
                        <m:t>/2)</m:t>
                      </m:r>
                    </m:oMath>
                  </m:oMathPara>
                </a14:m>
                <a:endParaRPr lang="zh-CN"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ψ</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𝑠𝑖𝑛</m:t>
                          </m:r>
                        </m:e>
                        <m:sup>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𝐶𝐷</m:t>
                              </m:r>
                            </m:e>
                            <m:sub>
                              <m:r>
                                <a:rPr lang="en-US" altLang="zh-CN" i="1">
                                  <a:latin typeface="Cambria Math" panose="02040503050406030204" pitchFamily="18" charset="0"/>
                                </a:rPr>
                                <m:t>𝑛𝑠𝑐</m:t>
                              </m:r>
                            </m:sub>
                          </m:sSub>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𝑠𝑖𝑛</m:t>
                          </m:r>
                        </m:e>
                        <m:sup>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m:rPr>
                              <m:sty m:val="p"/>
                            </m:rPr>
                            <a:rPr lang="zh-CN" altLang="zh-CN">
                              <a:latin typeface="Cambria Math" panose="02040503050406030204" pitchFamily="18" charset="0"/>
                            </a:rPr>
                            <m:t>η</m:t>
                          </m:r>
                          <m:r>
                            <m:rPr>
                              <m:sty m:val="p"/>
                            </m:rPr>
                            <a:rPr lang="en-US" altLang="zh-CN">
                              <a:latin typeface="Cambria Math" panose="02040503050406030204" pitchFamily="18" charset="0"/>
                            </a:rPr>
                            <m:t>sin</m:t>
                          </m:r>
                          <m:r>
                            <a:rPr lang="en-US" altLang="zh-CN" i="1" smtClean="0">
                              <a:latin typeface="Cambria Math" panose="02040503050406030204" pitchFamily="18" charset="0"/>
                            </a:rPr>
                            <m:t> </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𝛷</m:t>
                              </m:r>
                            </m:e>
                            <m:sub>
                              <m:r>
                                <a:rPr lang="en-US" altLang="zh-CN" i="1">
                                  <a:latin typeface="Cambria Math" panose="02040503050406030204" pitchFamily="18" charset="0"/>
                                </a:rPr>
                                <m:t>𝑣</m:t>
                              </m:r>
                            </m:sub>
                          </m:sSub>
                          <m:r>
                            <a:rPr lang="en-US" altLang="zh-CN">
                              <a:latin typeface="Cambria Math" panose="02040503050406030204" pitchFamily="18" charset="0"/>
                            </a:rPr>
                            <m:t>/2)</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zh-CN" altLang="zh-CN">
                                  <a:latin typeface="Cambria Math" panose="02040503050406030204" pitchFamily="18" charset="0"/>
                                </a:rPr>
                                <m:t>η</m:t>
                              </m:r>
                              <m:r>
                                <a:rPr lang="en-US" altLang="zh-CN" i="1">
                                  <a:latin typeface="Cambria Math" panose="02040503050406030204" pitchFamily="18" charset="0"/>
                                </a:rPr>
                                <m:t>𝛷</m:t>
                              </m:r>
                            </m:e>
                            <m:sub>
                              <m:r>
                                <a:rPr lang="en-US" altLang="zh-CN" i="1">
                                  <a:latin typeface="Cambria Math" panose="02040503050406030204" pitchFamily="18" charset="0"/>
                                </a:rPr>
                                <m:t>𝑣</m:t>
                              </m:r>
                            </m:sub>
                          </m:sSub>
                        </m:num>
                        <m:den>
                          <m:r>
                            <a:rPr lang="en-US" altLang="zh-CN">
                              <a:latin typeface="Cambria Math" panose="02040503050406030204" pitchFamily="18" charset="0"/>
                            </a:rPr>
                            <m:t>2</m:t>
                          </m:r>
                        </m:den>
                      </m:f>
                    </m:oMath>
                  </m:oMathPara>
                </a14:m>
                <a:endParaRPr lang="en-US" altLang="zh-CN" dirty="0"/>
              </a:p>
              <a:p>
                <a:pPr algn="ctr"/>
                <a:r>
                  <a:rPr lang="en-US" altLang="zh-CN" dirty="0"/>
                  <a:t>(Small angle approximation)</a:t>
                </a:r>
              </a:p>
              <a:p>
                <a:pPr algn="ct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CDFM</m:t>
                      </m:r>
                      <m:r>
                        <a:rPr lang="en-US" altLang="zh-CN">
                          <a:latin typeface="Cambria Math" panose="02040503050406030204" pitchFamily="18" charset="0"/>
                        </a:rPr>
                        <m:t>=</m:t>
                      </m:r>
                      <m:r>
                        <m:rPr>
                          <m:sty m:val="p"/>
                        </m:rPr>
                        <a:rPr lang="en-US" altLang="zh-CN">
                          <a:latin typeface="Cambria Math" panose="02040503050406030204" pitchFamily="18" charset="0"/>
                        </a:rPr>
                        <m:t>sign</m:t>
                      </m:r>
                      <m:r>
                        <a:rPr lang="en-US" altLang="zh-CN">
                          <a:latin typeface="Cambria Math" panose="02040503050406030204" pitchFamily="18" charset="0"/>
                        </a:rPr>
                        <m:t>[</m:t>
                      </m:r>
                      <m:r>
                        <m:rPr>
                          <m:sty m:val="p"/>
                        </m:rPr>
                        <a:rPr lang="en-US" altLang="zh-CN">
                          <a:latin typeface="Cambria Math" panose="02040503050406030204" pitchFamily="18" charset="0"/>
                        </a:rPr>
                        <m:t>PD</m:t>
                      </m:r>
                      <m:r>
                        <a:rPr lang="en-US" altLang="zh-CN">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𝑉𝐸𝑁𝐶</m:t>
                          </m:r>
                        </m:num>
                        <m:den>
                          <m:r>
                            <a:rPr lang="en-US" altLang="zh-CN" i="1">
                              <a:latin typeface="Cambria Math" panose="02040503050406030204" pitchFamily="18" charset="0"/>
                            </a:rPr>
                            <m:t>𝜋</m:t>
                          </m:r>
                        </m:den>
                      </m:f>
                      <m:r>
                        <m:rPr>
                          <m:sty m:val="p"/>
                        </m:rPr>
                        <a:rPr lang="en-US" altLang="zh-CN">
                          <a:latin typeface="Cambria Math" panose="02040503050406030204" pitchFamily="18" charset="0"/>
                        </a:rPr>
                        <m:t>ψ</m:t>
                      </m:r>
                      <m:r>
                        <a:rPr lang="en-US" altLang="zh-CN">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r>
                        <m:rPr>
                          <m:sty m:val="p"/>
                        </m:rPr>
                        <a:rPr lang="zh-CN" altLang="zh-CN">
                          <a:latin typeface="Cambria Math" panose="02040503050406030204" pitchFamily="18" charset="0"/>
                        </a:rPr>
                        <m:t>Δ</m:t>
                      </m:r>
                      <m:r>
                        <m:rPr>
                          <m:sty m:val="p"/>
                        </m:rPr>
                        <a:rPr lang="en-US" altLang="zh-CN">
                          <a:latin typeface="Cambria Math" panose="02040503050406030204" pitchFamily="18" charset="0"/>
                        </a:rPr>
                        <m:t>x</m:t>
                      </m:r>
                      <m:r>
                        <m:rPr>
                          <m:sty m:val="p"/>
                        </m:rPr>
                        <a:rPr lang="zh-CN" altLang="zh-CN">
                          <a:latin typeface="Cambria Math" panose="02040503050406030204" pitchFamily="18" charset="0"/>
                        </a:rPr>
                        <m:t>Δ</m:t>
                      </m:r>
                      <m:r>
                        <m:rPr>
                          <m:sty m:val="p"/>
                        </m:rPr>
                        <a:rPr lang="en-US" altLang="zh-CN">
                          <a:latin typeface="Cambria Math" panose="02040503050406030204" pitchFamily="18" charset="0"/>
                        </a:rPr>
                        <m:t>y</m:t>
                      </m:r>
                    </m:oMath>
                  </m:oMathPara>
                </a14:m>
                <a:endParaRPr lang="zh-CN" altLang="zh-CN" dirty="0"/>
              </a:p>
              <a:p>
                <a:endParaRPr lang="zh-CN" altLang="zh-CN" dirty="0"/>
              </a:p>
            </p:txBody>
          </p:sp>
        </mc:Choice>
        <mc:Fallback xmlns="">
          <p:sp>
            <p:nvSpPr>
              <p:cNvPr id="8" name="文本框 7"/>
              <p:cNvSpPr txBox="1">
                <a:spLocks noRot="1" noChangeAspect="1" noMove="1" noResize="1" noEditPoints="1" noAdjustHandles="1" noChangeArrowheads="1" noChangeShapeType="1" noTextEdit="1"/>
              </p:cNvSpPr>
              <p:nvPr/>
            </p:nvSpPr>
            <p:spPr>
              <a:xfrm>
                <a:off x="5770178" y="1471906"/>
                <a:ext cx="5139891" cy="4871142"/>
              </a:xfrm>
              <a:prstGeom prst="rect">
                <a:avLst/>
              </a:prstGeom>
              <a:blipFill rotWithShape="0">
                <a:blip r:embed="rId3"/>
                <a:stretch>
                  <a:fillRect/>
                </a:stretch>
              </a:blipFill>
            </p:spPr>
            <p:txBody>
              <a:bodyPr/>
              <a:lstStyle/>
              <a:p>
                <a:r>
                  <a:rPr lang="zh-CN" altLang="en-US">
                    <a:noFill/>
                  </a:rPr>
                  <a:t> </a:t>
                </a:r>
              </a:p>
            </p:txBody>
          </p:sp>
        </mc:Fallback>
      </mc:AlternateContent>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1460431" y="1238222"/>
            <a:ext cx="3563955" cy="4893070"/>
          </a:xfrm>
          <a:prstGeom prst="rect">
            <a:avLst/>
          </a:prstGeom>
        </p:spPr>
      </p:pic>
      <p:sp>
        <p:nvSpPr>
          <p:cNvPr id="4" name="矩形 3"/>
          <p:cNvSpPr/>
          <p:nvPr/>
        </p:nvSpPr>
        <p:spPr>
          <a:xfrm>
            <a:off x="5770178" y="4632960"/>
            <a:ext cx="5139891" cy="1391920"/>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641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175654"/>
            <a:ext cx="10515600" cy="1325563"/>
          </a:xfrm>
        </p:spPr>
        <p:txBody>
          <a:bodyPr/>
          <a:lstStyle/>
          <a:p>
            <a:r>
              <a:rPr lang="en-US" altLang="zh-CN" b="1" dirty="0">
                <a:latin typeface="+mn-lt"/>
              </a:rPr>
              <a:t>Phase Offset Error</a:t>
            </a:r>
            <a:endParaRPr lang="zh-CN" altLang="en-US" b="1" dirty="0">
              <a:latin typeface="+mn-lt"/>
            </a:endParaRPr>
          </a:p>
        </p:txBody>
      </p:sp>
      <p:sp>
        <p:nvSpPr>
          <p:cNvPr id="6" name="文本框 5"/>
          <p:cNvSpPr txBox="1"/>
          <p:nvPr/>
        </p:nvSpPr>
        <p:spPr>
          <a:xfrm>
            <a:off x="1285240" y="1036414"/>
            <a:ext cx="5034280" cy="2400657"/>
          </a:xfrm>
          <a:prstGeom prst="rect">
            <a:avLst/>
          </a:prstGeom>
          <a:noFill/>
        </p:spPr>
        <p:txBody>
          <a:bodyPr wrap="square" rtlCol="0">
            <a:spAutoFit/>
          </a:bodyPr>
          <a:lstStyle/>
          <a:p>
            <a:pPr>
              <a:lnSpc>
                <a:spcPct val="150000"/>
              </a:lnSpc>
            </a:pPr>
            <a:r>
              <a:rPr lang="en-US" altLang="zh-CN" sz="2400" b="1" dirty="0">
                <a:latin typeface="+mn-ea"/>
              </a:rPr>
              <a:t>Sources</a:t>
            </a:r>
          </a:p>
          <a:p>
            <a:pPr marL="342900" indent="-342900">
              <a:lnSpc>
                <a:spcPct val="150000"/>
              </a:lnSpc>
              <a:buFont typeface="Arial" panose="020B0604020202020204" pitchFamily="34" charset="0"/>
              <a:buChar char="•"/>
            </a:pPr>
            <a:r>
              <a:rPr lang="en-US" altLang="zh-CN" sz="2000" dirty="0">
                <a:latin typeface="+mn-ea"/>
              </a:rPr>
              <a:t>Eddy current</a:t>
            </a:r>
          </a:p>
          <a:p>
            <a:pPr marL="342900" indent="-342900">
              <a:lnSpc>
                <a:spcPct val="150000"/>
              </a:lnSpc>
              <a:buFont typeface="Arial" panose="020B0604020202020204" pitchFamily="34" charset="0"/>
              <a:buChar char="•"/>
            </a:pPr>
            <a:r>
              <a:rPr lang="en-US" altLang="zh-CN" sz="2000" dirty="0">
                <a:latin typeface="+mn-ea"/>
              </a:rPr>
              <a:t>Concomitant Gradient</a:t>
            </a:r>
          </a:p>
          <a:p>
            <a:pPr marL="342900" indent="-342900">
              <a:lnSpc>
                <a:spcPct val="150000"/>
              </a:lnSpc>
              <a:buFont typeface="Arial" panose="020B0604020202020204" pitchFamily="34" charset="0"/>
              <a:buChar char="•"/>
            </a:pPr>
            <a:r>
              <a:rPr lang="en-US" altLang="zh-CN" sz="2000" dirty="0"/>
              <a:t>Gradient field distortions</a:t>
            </a:r>
            <a:endParaRPr lang="en-US" altLang="zh-CN" sz="2000" dirty="0">
              <a:latin typeface="+mn-ea"/>
            </a:endParaRPr>
          </a:p>
          <a:p>
            <a:pPr marL="342900" indent="-342900">
              <a:buFont typeface="Arial" panose="020B0604020202020204" pitchFamily="34" charset="0"/>
              <a:buChar char="•"/>
            </a:pPr>
            <a:endParaRPr lang="zh-CN" altLang="en-US" sz="2400" b="1" dirty="0">
              <a:latin typeface="+mn-ea"/>
            </a:endParaRPr>
          </a:p>
        </p:txBody>
      </p:sp>
      <p:sp>
        <p:nvSpPr>
          <p:cNvPr id="7" name="文本框 6"/>
          <p:cNvSpPr txBox="1"/>
          <p:nvPr/>
        </p:nvSpPr>
        <p:spPr>
          <a:xfrm>
            <a:off x="6611620" y="1036414"/>
            <a:ext cx="5034280" cy="2031325"/>
          </a:xfrm>
          <a:prstGeom prst="rect">
            <a:avLst/>
          </a:prstGeom>
          <a:noFill/>
        </p:spPr>
        <p:txBody>
          <a:bodyPr wrap="square" rtlCol="0">
            <a:spAutoFit/>
          </a:bodyPr>
          <a:lstStyle/>
          <a:p>
            <a:pPr>
              <a:lnSpc>
                <a:spcPct val="150000"/>
              </a:lnSpc>
            </a:pPr>
            <a:r>
              <a:rPr lang="en-US" altLang="zh-CN" sz="2400" b="1" dirty="0">
                <a:latin typeface="+mn-ea"/>
              </a:rPr>
              <a:t>Parameters</a:t>
            </a:r>
          </a:p>
          <a:p>
            <a:pPr marL="342900" indent="-342900">
              <a:lnSpc>
                <a:spcPct val="150000"/>
              </a:lnSpc>
              <a:buFont typeface="Arial" panose="020B0604020202020204" pitchFamily="34" charset="0"/>
              <a:buChar char="•"/>
            </a:pPr>
            <a:r>
              <a:rPr lang="en-US" altLang="zh-CN" sz="2000" dirty="0">
                <a:latin typeface="+mn-ea"/>
              </a:rPr>
              <a:t>Vessel position</a:t>
            </a:r>
          </a:p>
          <a:p>
            <a:pPr marL="342900" indent="-342900">
              <a:lnSpc>
                <a:spcPct val="150000"/>
              </a:lnSpc>
              <a:buFont typeface="Arial" panose="020B0604020202020204" pitchFamily="34" charset="0"/>
              <a:buChar char="•"/>
            </a:pPr>
            <a:r>
              <a:rPr lang="en-US" altLang="zh-CN" sz="2000" dirty="0">
                <a:latin typeface="+mn-ea"/>
              </a:rPr>
              <a:t>Imaging plane angles</a:t>
            </a:r>
          </a:p>
          <a:p>
            <a:pPr marL="342900" indent="-342900">
              <a:lnSpc>
                <a:spcPct val="150000"/>
              </a:lnSpc>
              <a:buFont typeface="Arial" panose="020B0604020202020204" pitchFamily="34" charset="0"/>
              <a:buChar char="•"/>
            </a:pPr>
            <a:r>
              <a:rPr lang="en-US" altLang="zh-CN" sz="2000" dirty="0">
                <a:latin typeface="+mn-ea"/>
              </a:rPr>
              <a:t>VENC</a:t>
            </a:r>
            <a:endParaRPr lang="zh-CN" altLang="en-US" sz="2000" dirty="0">
              <a:latin typeface="+mn-ea"/>
            </a:endParaRPr>
          </a:p>
        </p:txBody>
      </p:sp>
      <p:sp>
        <p:nvSpPr>
          <p:cNvPr id="8" name="文本框 7"/>
          <p:cNvSpPr txBox="1"/>
          <p:nvPr/>
        </p:nvSpPr>
        <p:spPr>
          <a:xfrm>
            <a:off x="1285240" y="2950190"/>
            <a:ext cx="5034280" cy="3416320"/>
          </a:xfrm>
          <a:prstGeom prst="rect">
            <a:avLst/>
          </a:prstGeom>
          <a:noFill/>
        </p:spPr>
        <p:txBody>
          <a:bodyPr wrap="square" rtlCol="0">
            <a:spAutoFit/>
          </a:bodyPr>
          <a:lstStyle/>
          <a:p>
            <a:pPr>
              <a:lnSpc>
                <a:spcPct val="150000"/>
              </a:lnSpc>
            </a:pPr>
            <a:r>
              <a:rPr lang="en-US" altLang="zh-CN" sz="2400" b="1" dirty="0">
                <a:latin typeface="+mn-ea"/>
              </a:rPr>
              <a:t>Results</a:t>
            </a:r>
          </a:p>
          <a:p>
            <a:pPr marL="342900" indent="-342900">
              <a:lnSpc>
                <a:spcPct val="150000"/>
              </a:lnSpc>
              <a:buFont typeface="Arial" panose="020B0604020202020204" pitchFamily="34" charset="0"/>
              <a:buChar char="•"/>
            </a:pPr>
            <a:r>
              <a:rPr lang="en-US" altLang="zh-CN" sz="2000" dirty="0">
                <a:latin typeface="+mn-ea"/>
              </a:rPr>
              <a:t>Small velocity offset errors often lead to much larger errors in blood flow quantification</a:t>
            </a:r>
          </a:p>
          <a:p>
            <a:pPr marL="342900" indent="-342900">
              <a:lnSpc>
                <a:spcPct val="150000"/>
              </a:lnSpc>
              <a:buFont typeface="Arial" panose="020B0604020202020204" pitchFamily="34" charset="0"/>
              <a:buChar char="•"/>
            </a:pPr>
            <a:r>
              <a:rPr lang="en-US" altLang="zh-CN" sz="2000" dirty="0"/>
              <a:t>Such error exhibits a substantial increase with increasing distance from the </a:t>
            </a:r>
            <a:r>
              <a:rPr lang="en-US" altLang="zh-CN" sz="2000" dirty="0" err="1"/>
              <a:t>isocenter</a:t>
            </a:r>
            <a:r>
              <a:rPr lang="en-US" altLang="zh-CN" sz="2000" dirty="0"/>
              <a:t> of the MR system</a:t>
            </a:r>
            <a:endParaRPr lang="zh-CN" altLang="en-US" sz="2400" b="1" dirty="0">
              <a:latin typeface="+mn-ea"/>
            </a:endParaRPr>
          </a:p>
        </p:txBody>
      </p:sp>
      <p:sp>
        <p:nvSpPr>
          <p:cNvPr id="9" name="文本框 8"/>
          <p:cNvSpPr txBox="1"/>
          <p:nvPr/>
        </p:nvSpPr>
        <p:spPr>
          <a:xfrm>
            <a:off x="6611620" y="3067739"/>
            <a:ext cx="5034280" cy="3785652"/>
          </a:xfrm>
          <a:prstGeom prst="rect">
            <a:avLst/>
          </a:prstGeom>
          <a:noFill/>
        </p:spPr>
        <p:txBody>
          <a:bodyPr wrap="square" rtlCol="0">
            <a:spAutoFit/>
          </a:bodyPr>
          <a:lstStyle/>
          <a:p>
            <a:pPr>
              <a:lnSpc>
                <a:spcPct val="150000"/>
              </a:lnSpc>
            </a:pPr>
            <a:r>
              <a:rPr lang="en-US" altLang="zh-CN" sz="2400" b="1" dirty="0" err="1">
                <a:latin typeface="+mn-ea"/>
              </a:rPr>
              <a:t>Postprocessing</a:t>
            </a:r>
            <a:r>
              <a:rPr lang="en-US" altLang="zh-CN" sz="2400" b="1" dirty="0">
                <a:latin typeface="+mn-ea"/>
              </a:rPr>
              <a:t> Correction</a:t>
            </a:r>
          </a:p>
          <a:p>
            <a:pPr marL="342900" indent="-342900">
              <a:lnSpc>
                <a:spcPct val="150000"/>
              </a:lnSpc>
              <a:buFont typeface="Arial" panose="020B0604020202020204" pitchFamily="34" charset="0"/>
              <a:buChar char="•"/>
            </a:pPr>
            <a:r>
              <a:rPr lang="en-US" altLang="zh-CN" sz="2000" dirty="0"/>
              <a:t>Manufacturers:  ROI in stationary tissue</a:t>
            </a:r>
          </a:p>
          <a:p>
            <a:pPr marL="342900" indent="-342900">
              <a:lnSpc>
                <a:spcPct val="150000"/>
              </a:lnSpc>
              <a:buFont typeface="Arial" panose="020B0604020202020204" pitchFamily="34" charset="0"/>
              <a:buChar char="•"/>
            </a:pPr>
            <a:r>
              <a:rPr lang="en-US" altLang="zh-CN" sz="2000" dirty="0">
                <a:latin typeface="+mn-ea"/>
              </a:rPr>
              <a:t>Estimate </a:t>
            </a:r>
            <a:r>
              <a:rPr lang="en-US" altLang="zh-CN" sz="2000" dirty="0"/>
              <a:t>offset error in distant stationary tissue- spatially fitting</a:t>
            </a:r>
          </a:p>
          <a:p>
            <a:pPr marL="342900" indent="-342900">
              <a:lnSpc>
                <a:spcPct val="150000"/>
              </a:lnSpc>
              <a:buFont typeface="Arial" panose="020B0604020202020204" pitchFamily="34" charset="0"/>
              <a:buChar char="•"/>
            </a:pPr>
            <a:r>
              <a:rPr lang="en-US" altLang="zh-CN" sz="2000" dirty="0">
                <a:latin typeface="+mn-ea"/>
              </a:rPr>
              <a:t>Repeating the imaging sequence in “phantom”-additional time</a:t>
            </a:r>
          </a:p>
          <a:p>
            <a:pPr marL="342900" indent="-342900">
              <a:lnSpc>
                <a:spcPct val="150000"/>
              </a:lnSpc>
              <a:buFont typeface="Arial" panose="020B0604020202020204" pitchFamily="34" charset="0"/>
              <a:buChar char="•"/>
            </a:pPr>
            <a:r>
              <a:rPr lang="en-US" altLang="zh-CN" sz="2000" dirty="0">
                <a:latin typeface="+mn-ea"/>
              </a:rPr>
              <a:t>Magnetic field monitoring</a:t>
            </a:r>
          </a:p>
          <a:p>
            <a:pPr marL="342900" indent="-342900">
              <a:buFont typeface="Arial" panose="020B0604020202020204" pitchFamily="34" charset="0"/>
              <a:buChar char="•"/>
            </a:pPr>
            <a:endParaRPr lang="zh-CN" altLang="en-US" sz="2400" b="1" dirty="0">
              <a:latin typeface="+mn-ea"/>
            </a:endParaRPr>
          </a:p>
        </p:txBody>
      </p:sp>
    </p:spTree>
    <p:extLst>
      <p:ext uri="{BB962C8B-B14F-4D97-AF65-F5344CB8AC3E}">
        <p14:creationId xmlns:p14="http://schemas.microsoft.com/office/powerpoint/2010/main" val="4293418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945" y="1516712"/>
            <a:ext cx="13503564" cy="3905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5347390-2A30-489F-8B63-E6BFFD8AE8B3}"/>
              </a:ext>
            </a:extLst>
          </p:cNvPr>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cs typeface="Arial Unicode MS" panose="020B0604020202020204" pitchFamily="34" charset="-122"/>
              </a:rPr>
              <a:t>1</a:t>
            </a:r>
            <a:r>
              <a:rPr lang="zh-CN" altLang="en-US" dirty="0">
                <a:latin typeface="等线" panose="02010600030101010101" pitchFamily="2" charset="-122"/>
                <a:ea typeface="等线" panose="02010600030101010101" pitchFamily="2" charset="-122"/>
                <a:cs typeface="Arial Unicode MS" panose="020B0604020202020204" pitchFamily="34" charset="-122"/>
              </a:rPr>
              <a:t> </a:t>
            </a:r>
            <a:r>
              <a:rPr lang="en-US" altLang="zh-CN" dirty="0">
                <a:latin typeface="等线" panose="02010600030101010101" pitchFamily="2" charset="-122"/>
                <a:ea typeface="等线" panose="02010600030101010101" pitchFamily="2" charset="-122"/>
                <a:cs typeface="Arial Unicode MS" panose="020B0604020202020204" pitchFamily="34" charset="-122"/>
              </a:rPr>
              <a:t>Phase Reconstruction</a:t>
            </a:r>
            <a:endParaRPr lang="zh-CN" altLang="en-US" dirty="0">
              <a:latin typeface="等线" panose="02010600030101010101" pitchFamily="2" charset="-122"/>
              <a:ea typeface="等线" panose="02010600030101010101" pitchFamily="2" charset="-122"/>
              <a:cs typeface="Arial Unicode MS" panose="020B0604020202020204" pitchFamily="34" charset="-122"/>
            </a:endParaRPr>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37430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770422" y="22696"/>
            <a:ext cx="10875745" cy="1325563"/>
          </a:xfrm>
        </p:spPr>
        <p:txBody>
          <a:bodyPr/>
          <a:lstStyle/>
          <a:p>
            <a:r>
              <a:rPr lang="en-US" altLang="zh-CN" b="1" dirty="0">
                <a:latin typeface="等线" panose="02010600030101010101" pitchFamily="2" charset="-122"/>
                <a:ea typeface="等线" panose="02010600030101010101" pitchFamily="2" charset="-122"/>
              </a:rPr>
              <a:t>Phase Offset Error: Correction</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Walker, P. G., </a:t>
            </a:r>
            <a:r>
              <a:rPr lang="en-US" altLang="zh-CN" sz="1400" dirty="0" err="1"/>
              <a:t>Cranney</a:t>
            </a:r>
            <a:r>
              <a:rPr lang="en-US" altLang="zh-CN" sz="1400" dirty="0"/>
              <a:t>, G. B., </a:t>
            </a:r>
            <a:r>
              <a:rPr lang="en-US" altLang="zh-CN" sz="1400" dirty="0" err="1"/>
              <a:t>Scheidegger</a:t>
            </a:r>
            <a:r>
              <a:rPr lang="en-US" altLang="zh-CN" sz="1400" dirty="0"/>
              <a:t>, M. B., </a:t>
            </a:r>
            <a:r>
              <a:rPr lang="en-US" altLang="zh-CN" sz="1400" dirty="0" err="1"/>
              <a:t>Waseleski</a:t>
            </a:r>
            <a:r>
              <a:rPr lang="en-US" altLang="zh-CN" sz="1400" dirty="0"/>
              <a:t>, G., </a:t>
            </a:r>
            <a:r>
              <a:rPr lang="en-US" altLang="zh-CN" sz="1400" dirty="0" err="1"/>
              <a:t>Pohost</a:t>
            </a:r>
            <a:r>
              <a:rPr lang="en-US" altLang="zh-CN" sz="1400" dirty="0"/>
              <a:t>, G. M., &amp; </a:t>
            </a:r>
            <a:r>
              <a:rPr lang="en-US" altLang="zh-CN" sz="1400" dirty="0" err="1"/>
              <a:t>Yoganathan</a:t>
            </a:r>
            <a:r>
              <a:rPr lang="en-US" altLang="zh-CN" sz="1400" dirty="0"/>
              <a:t>, A. P. (1993). </a:t>
            </a:r>
            <a:r>
              <a:rPr lang="en-US" altLang="zh-CN" sz="1400" dirty="0" err="1"/>
              <a:t>Semiautomated</a:t>
            </a:r>
            <a:r>
              <a:rPr lang="en-US" altLang="zh-CN" sz="1400" dirty="0"/>
              <a:t> method for noise reduction and background phase error correction in MR phase velocity data. Journal of Magnetic Resonance Imaging, 3(3), 521–530.</a:t>
            </a:r>
            <a:endParaRPr lang="zh-CN" altLang="zh-CN" sz="1400" dirty="0"/>
          </a:p>
        </p:txBody>
      </p:sp>
      <mc:AlternateContent xmlns:mc="http://schemas.openxmlformats.org/markup-compatibility/2006" xmlns:a14="http://schemas.microsoft.com/office/drawing/2010/main">
        <mc:Choice Requires="a14">
          <p:sp>
            <p:nvSpPr>
              <p:cNvPr id="8" name="文本框 7"/>
              <p:cNvSpPr txBox="1"/>
              <p:nvPr/>
            </p:nvSpPr>
            <p:spPr>
              <a:xfrm>
                <a:off x="5770178" y="1471906"/>
                <a:ext cx="5139891" cy="3088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𝑚𝑒𝑎𝑛</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nary>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𝑠𝑑</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𝑚𝑒𝑎𝑛</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sup>
                                  <m:r>
                                    <a:rPr lang="en-US" altLang="zh-CN" i="1">
                                      <a:latin typeface="Cambria Math" panose="02040503050406030204" pitchFamily="18" charset="0"/>
                                    </a:rPr>
                                    <m:t>2</m:t>
                                  </m:r>
                                </m:sup>
                              </m:sSup>
                            </m:e>
                          </m:nary>
                        </m:e>
                      </m:rad>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𝑠𝑡𝑎𝑡𝑖𝑐</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𝑉</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𝑠𝑑</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&lt;</m:t>
                      </m:r>
                      <m:r>
                        <a:rPr lang="en-US" altLang="zh-CN" i="1">
                          <a:latin typeface="Cambria Math" panose="02040503050406030204" pitchFamily="18" charset="0"/>
                        </a:rPr>
                        <m:t>𝑙𝑖𝑚𝑖𝑡</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𝑒𝑟𝑟𝑜𝑟</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𝐵𝑦</m:t>
                      </m:r>
                      <m:r>
                        <a:rPr lang="en-US" altLang="zh-CN" i="1">
                          <a:latin typeface="Cambria Math" panose="02040503050406030204" pitchFamily="18" charset="0"/>
                        </a:rPr>
                        <m:t>+</m:t>
                      </m:r>
                      <m:r>
                        <a:rPr lang="en-US" altLang="zh-CN" i="1">
                          <a:latin typeface="Cambria Math" panose="02040503050406030204" pitchFamily="18" charset="0"/>
                        </a:rPr>
                        <m:t>𝐷</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𝑏𝑔𝑒</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𝑉</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𝑒𝑟𝑟𝑜𝑟</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𝑛</m:t>
                          </m:r>
                        </m:e>
                      </m:d>
                    </m:oMath>
                  </m:oMathPara>
                </a14:m>
                <a:endParaRPr lang="zh-CN" altLang="zh-CN" dirty="0"/>
              </a:p>
              <a:p>
                <a:endParaRPr lang="zh-CN" altLang="zh-CN" dirty="0"/>
              </a:p>
            </p:txBody>
          </p:sp>
        </mc:Choice>
        <mc:Fallback xmlns="">
          <p:sp>
            <p:nvSpPr>
              <p:cNvPr id="8" name="文本框 7"/>
              <p:cNvSpPr txBox="1">
                <a:spLocks noRot="1" noChangeAspect="1" noMove="1" noResize="1" noEditPoints="1" noAdjustHandles="1" noChangeArrowheads="1" noChangeShapeType="1" noTextEdit="1"/>
              </p:cNvSpPr>
              <p:nvPr/>
            </p:nvSpPr>
            <p:spPr>
              <a:xfrm>
                <a:off x="5770178" y="1471906"/>
                <a:ext cx="5139891" cy="3088474"/>
              </a:xfrm>
              <a:prstGeom prst="rect">
                <a:avLst/>
              </a:prstGeom>
              <a:blipFill rotWithShape="0">
                <a:blip r:embed="rId3"/>
                <a:stretch>
                  <a:fillRect/>
                </a:stretch>
              </a:blipFill>
            </p:spPr>
            <p:txBody>
              <a:bodyPr/>
              <a:lstStyle/>
              <a:p>
                <a:r>
                  <a:rPr lang="zh-CN" altLang="en-US">
                    <a:noFill/>
                  </a:rPr>
                  <a:t> </a:t>
                </a:r>
              </a:p>
            </p:txBody>
          </p:sp>
        </mc:Fallback>
      </mc:AlternateContent>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1128529" y="1471905"/>
            <a:ext cx="4155740" cy="4476507"/>
          </a:xfrm>
          <a:prstGeom prst="rect">
            <a:avLst/>
          </a:prstGeom>
        </p:spPr>
      </p:pic>
      <p:sp>
        <p:nvSpPr>
          <p:cNvPr id="5" name="矩形 4"/>
          <p:cNvSpPr/>
          <p:nvPr/>
        </p:nvSpPr>
        <p:spPr>
          <a:xfrm>
            <a:off x="5890661" y="3397718"/>
            <a:ext cx="4928135" cy="808522"/>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880500" y="4250447"/>
                <a:ext cx="5237213" cy="3395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rPr>
                        <m:t>B</m:t>
                      </m:r>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𝑧𝑥</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𝑥𝑦</m:t>
                                  </m:r>
                                </m:sub>
                              </m:sSub>
                            </m:e>
                          </m:d>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𝑧𝑦</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𝑥𝑥</m:t>
                              </m:r>
                            </m:sub>
                          </m:sSub>
                          <m:r>
                            <a:rPr lang="en-US" altLang="zh-CN" sz="1400" i="1">
                              <a:latin typeface="Cambria Math" panose="02040503050406030204" pitchFamily="18" charset="0"/>
                            </a:rPr>
                            <m:t>)]</m:t>
                          </m:r>
                        </m:num>
                        <m:den>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𝑥𝑦</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𝑥𝑦</m:t>
                                  </m:r>
                                </m:sub>
                              </m:sSub>
                            </m:e>
                          </m:d>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𝑦𝑦</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𝑥𝑥</m:t>
                              </m:r>
                            </m:sub>
                          </m:sSub>
                          <m:r>
                            <a:rPr lang="en-US" altLang="zh-CN" sz="1400" i="1">
                              <a:latin typeface="Cambria Math" panose="02040503050406030204" pitchFamily="18" charset="0"/>
                            </a:rPr>
                            <m:t>)]</m:t>
                          </m:r>
                        </m:den>
                      </m:f>
                    </m:oMath>
                  </m:oMathPara>
                </a14:m>
                <a:endParaRPr lang="zh-CN" altLang="zh-CN" sz="1400" dirty="0"/>
              </a:p>
              <a:p>
                <a:pP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rPr>
                        <m:t>A</m:t>
                      </m:r>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𝑧𝑥</m:t>
                              </m:r>
                            </m:sub>
                          </m:sSub>
                          <m:r>
                            <a:rPr lang="en-US" altLang="zh-CN" sz="1400" i="1">
                              <a:latin typeface="Cambria Math" panose="02040503050406030204" pitchFamily="18" charset="0"/>
                            </a:rPr>
                            <m:t>−(</m:t>
                          </m:r>
                          <m:r>
                            <a:rPr lang="en-US" altLang="zh-CN" sz="1400" i="1">
                              <a:latin typeface="Cambria Math" panose="02040503050406030204" pitchFamily="18" charset="0"/>
                            </a:rPr>
                            <m:t>𝐵</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𝑥𝑦</m:t>
                              </m:r>
                            </m:sub>
                          </m:sSub>
                          <m:r>
                            <a:rPr lang="en-US" altLang="zh-CN" sz="1400" i="1">
                              <a:latin typeface="Cambria Math" panose="02040503050406030204" pitchFamily="18" charset="0"/>
                            </a:rPr>
                            <m:t>)]</m:t>
                          </m:r>
                        </m:num>
                        <m:den>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𝑥𝑥</m:t>
                              </m:r>
                            </m:sub>
                          </m:sSub>
                        </m:den>
                      </m:f>
                    </m:oMath>
                  </m:oMathPara>
                </a14:m>
                <a:endParaRPr lang="zh-CN" altLang="zh-CN" sz="1400" dirty="0"/>
              </a:p>
              <a:p>
                <a:pP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rPr>
                        <m:t>D</m:t>
                      </m:r>
                      <m:r>
                        <a:rPr lang="en-US" altLang="zh-CN" sz="1400">
                          <a:latin typeface="Cambria Math" panose="02040503050406030204" pitchFamily="18" charset="0"/>
                        </a:rPr>
                        <m:t>=</m:t>
                      </m:r>
                      <m:r>
                        <m:rPr>
                          <m:sty m:val="p"/>
                        </m:rPr>
                        <a:rPr lang="en-US" altLang="zh-CN" sz="1400">
                          <a:latin typeface="Cambria Math" panose="02040503050406030204" pitchFamily="18" charset="0"/>
                        </a:rPr>
                        <m:t>Z</m:t>
                      </m:r>
                      <m:r>
                        <a:rPr lang="en-US" altLang="zh-CN" sz="1400" i="1">
                          <a:latin typeface="Cambria Math" panose="02040503050406030204" pitchFamily="18" charset="0"/>
                        </a:rPr>
                        <m:t>−</m:t>
                      </m:r>
                      <m:r>
                        <m:rPr>
                          <m:sty m:val="p"/>
                        </m:rPr>
                        <a:rPr lang="en-US" altLang="zh-CN" sz="1400">
                          <a:latin typeface="Cambria Math" panose="02040503050406030204" pitchFamily="18" charset="0"/>
                        </a:rPr>
                        <m:t>AX</m:t>
                      </m:r>
                      <m:r>
                        <a:rPr lang="en-US" altLang="zh-CN" sz="1400" i="1">
                          <a:latin typeface="Cambria Math" panose="02040503050406030204" pitchFamily="18" charset="0"/>
                        </a:rPr>
                        <m:t>−</m:t>
                      </m:r>
                      <m:r>
                        <m:rPr>
                          <m:sty m:val="p"/>
                        </m:rPr>
                        <a:rPr lang="en-US" altLang="zh-CN" sz="1400">
                          <a:latin typeface="Cambria Math" panose="02040503050406030204" pitchFamily="18" charset="0"/>
                        </a:rPr>
                        <m:t>BY</m:t>
                      </m:r>
                    </m:oMath>
                  </m:oMathPara>
                </a14:m>
                <a:endParaRPr lang="en-US" altLang="zh-CN" sz="1400" dirty="0"/>
              </a:p>
              <a:p>
                <a14:m>
                  <m:oMath xmlns:m="http://schemas.openxmlformats.org/officeDocument/2006/math">
                    <m:r>
                      <m:rPr>
                        <m:sty m:val="p"/>
                      </m:rPr>
                      <a:rPr lang="en-US" altLang="zh-CN" sz="1400">
                        <a:latin typeface="Cambria Math" panose="02040503050406030204" pitchFamily="18" charset="0"/>
                      </a:rPr>
                      <m:t>I</m:t>
                    </m:r>
                    <m:r>
                      <a:rPr lang="en-US" altLang="zh-CN" sz="1400">
                        <a:latin typeface="Cambria Math" panose="02040503050406030204" pitchFamily="18" charset="0"/>
                      </a:rPr>
                      <m:t>=</m:t>
                    </m:r>
                    <m:nary>
                      <m:naryPr>
                        <m:chr m:val="∑"/>
                        <m:limLoc m:val="undOvr"/>
                        <m:subHide m:val="on"/>
                        <m:supHide m:val="on"/>
                        <m:ctrlPr>
                          <a:rPr lang="zh-CN" altLang="zh-CN" sz="1400" i="1">
                            <a:latin typeface="Cambria Math" panose="02040503050406030204" pitchFamily="18" charset="0"/>
                          </a:rPr>
                        </m:ctrlPr>
                      </m:naryPr>
                      <m:sub/>
                      <m:sup/>
                      <m:e>
                        <m:r>
                          <a:rPr lang="en-US" altLang="zh-CN" sz="1400" i="1">
                            <a:latin typeface="Cambria Math" panose="02040503050406030204" pitchFamily="18" charset="0"/>
                          </a:rPr>
                          <m:t>𝑖</m:t>
                        </m:r>
                      </m:e>
                    </m:nary>
                  </m:oMath>
                </a14:m>
                <a:r>
                  <a:rPr lang="en-US" altLang="zh-CN" sz="1400" dirty="0"/>
                  <a:t>, </a:t>
                </a:r>
                <a14:m>
                  <m:oMath xmlns:m="http://schemas.openxmlformats.org/officeDocument/2006/math">
                    <m:r>
                      <m:rPr>
                        <m:sty m:val="p"/>
                      </m:rPr>
                      <a:rPr lang="en-US" altLang="zh-CN" sz="1400">
                        <a:latin typeface="Cambria Math" panose="02040503050406030204" pitchFamily="18" charset="0"/>
                      </a:rPr>
                      <m:t>J</m:t>
                    </m:r>
                    <m:r>
                      <a:rPr lang="en-US" altLang="zh-CN" sz="1400">
                        <a:latin typeface="Cambria Math" panose="02040503050406030204" pitchFamily="18" charset="0"/>
                      </a:rPr>
                      <m:t>=</m:t>
                    </m:r>
                    <m:nary>
                      <m:naryPr>
                        <m:chr m:val="∑"/>
                        <m:limLoc m:val="undOvr"/>
                        <m:subHide m:val="on"/>
                        <m:supHide m:val="on"/>
                        <m:ctrlPr>
                          <a:rPr lang="zh-CN" altLang="zh-CN" sz="1400" i="1">
                            <a:latin typeface="Cambria Math" panose="02040503050406030204" pitchFamily="18" charset="0"/>
                          </a:rPr>
                        </m:ctrlPr>
                      </m:naryPr>
                      <m:sub/>
                      <m:sup/>
                      <m:e>
                        <m:r>
                          <a:rPr lang="en-US" altLang="zh-CN" sz="1400" i="1">
                            <a:latin typeface="Cambria Math" panose="02040503050406030204" pitchFamily="18" charset="0"/>
                          </a:rPr>
                          <m:t>𝑗</m:t>
                        </m:r>
                      </m:e>
                    </m:nary>
                  </m:oMath>
                </a14:m>
                <a:r>
                  <a:rPr lang="en-US" altLang="zh-CN" sz="1400" dirty="0"/>
                  <a:t>, </a:t>
                </a:r>
                <a14:m>
                  <m:oMath xmlns:m="http://schemas.openxmlformats.org/officeDocument/2006/math">
                    <m:r>
                      <m:rPr>
                        <m:sty m:val="p"/>
                      </m:rPr>
                      <a:rPr lang="en-US" altLang="zh-CN" sz="1400">
                        <a:latin typeface="Cambria Math" panose="02040503050406030204" pitchFamily="18" charset="0"/>
                      </a:rPr>
                      <m:t>X</m:t>
                    </m:r>
                    <m:r>
                      <a:rPr lang="en-US" altLang="zh-CN" sz="1400">
                        <a:latin typeface="Cambria Math" panose="02040503050406030204" pitchFamily="18" charset="0"/>
                      </a:rPr>
                      <m:t>=</m:t>
                    </m:r>
                    <m:nary>
                      <m:naryPr>
                        <m:chr m:val="∑"/>
                        <m:limLoc m:val="undOvr"/>
                        <m:subHide m:val="on"/>
                        <m:supHide m:val="on"/>
                        <m:ctrlPr>
                          <a:rPr lang="zh-CN" altLang="zh-CN" sz="1400" i="1">
                            <a:latin typeface="Cambria Math" panose="02040503050406030204" pitchFamily="18" charset="0"/>
                          </a:rPr>
                        </m:ctrlPr>
                      </m:naryPr>
                      <m:sub/>
                      <m:sup/>
                      <m:e>
                        <m:r>
                          <a:rPr lang="en-US" altLang="zh-CN" sz="1400" i="1">
                            <a:latin typeface="Cambria Math" panose="02040503050406030204" pitchFamily="18" charset="0"/>
                          </a:rPr>
                          <m:t>𝑥</m:t>
                        </m:r>
                      </m:e>
                    </m:nary>
                  </m:oMath>
                </a14:m>
                <a:r>
                  <a:rPr lang="en-US" altLang="zh-CN" sz="1400" dirty="0"/>
                  <a:t>, </a:t>
                </a:r>
                <a14:m>
                  <m:oMath xmlns:m="http://schemas.openxmlformats.org/officeDocument/2006/math">
                    <m:r>
                      <m:rPr>
                        <m:sty m:val="p"/>
                      </m:rPr>
                      <a:rPr lang="en-US" altLang="zh-CN" sz="1400">
                        <a:latin typeface="Cambria Math" panose="02040503050406030204" pitchFamily="18" charset="0"/>
                      </a:rPr>
                      <m:t>Y</m:t>
                    </m:r>
                    <m:r>
                      <a:rPr lang="en-US" altLang="zh-CN" sz="1400">
                        <a:latin typeface="Cambria Math" panose="02040503050406030204" pitchFamily="18" charset="0"/>
                      </a:rPr>
                      <m:t>=</m:t>
                    </m:r>
                    <m:nary>
                      <m:naryPr>
                        <m:chr m:val="∑"/>
                        <m:limLoc m:val="undOvr"/>
                        <m:subHide m:val="on"/>
                        <m:supHide m:val="on"/>
                        <m:ctrlPr>
                          <a:rPr lang="zh-CN" altLang="zh-CN" sz="1400" i="1">
                            <a:latin typeface="Cambria Math" panose="02040503050406030204" pitchFamily="18" charset="0"/>
                          </a:rPr>
                        </m:ctrlPr>
                      </m:naryPr>
                      <m:sub/>
                      <m:sup/>
                      <m:e>
                        <m:r>
                          <a:rPr lang="en-US" altLang="zh-CN" sz="1400" i="1">
                            <a:latin typeface="Cambria Math" panose="02040503050406030204" pitchFamily="18" charset="0"/>
                          </a:rPr>
                          <m:t>𝑦</m:t>
                        </m:r>
                      </m:e>
                    </m:nary>
                  </m:oMath>
                </a14:m>
                <a:r>
                  <a:rPr lang="en-US" altLang="zh-CN" sz="1400" dirty="0"/>
                  <a:t>,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𝑖𝑗</m:t>
                        </m:r>
                      </m:sub>
                    </m:sSub>
                    <m:r>
                      <a:rPr lang="en-US" altLang="zh-CN" sz="1400" i="1">
                        <a:latin typeface="Cambria Math" panose="02040503050406030204" pitchFamily="18" charset="0"/>
                      </a:rPr>
                      <m:t>=</m:t>
                    </m:r>
                    <m:r>
                      <a:rPr lang="en-US" altLang="zh-CN" sz="1400" i="1">
                        <a:latin typeface="Cambria Math" panose="02040503050406030204" pitchFamily="18" charset="0"/>
                      </a:rPr>
                      <m:t>𝑃</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i="1">
                        <a:latin typeface="Cambria Math" panose="02040503050406030204" pitchFamily="18" charset="0"/>
                      </a:rPr>
                      <m:t>×</m:t>
                    </m:r>
                    <m:r>
                      <a:rPr lang="en-US" altLang="zh-CN" sz="1400" i="1">
                        <a:latin typeface="Cambria Math" panose="02040503050406030204" pitchFamily="18" charset="0"/>
                      </a:rPr>
                      <m:t>𝐼</m:t>
                    </m:r>
                    <m:r>
                      <a:rPr lang="en-US" altLang="zh-CN" sz="1400" i="1">
                        <a:latin typeface="Cambria Math" panose="02040503050406030204" pitchFamily="18" charset="0"/>
                      </a:rPr>
                      <m:t>×</m:t>
                    </m:r>
                    <m:r>
                      <a:rPr lang="en-US" altLang="zh-CN" sz="1400" i="1">
                        <a:latin typeface="Cambria Math" panose="02040503050406030204" pitchFamily="18" charset="0"/>
                      </a:rPr>
                      <m:t>𝐽</m:t>
                    </m:r>
                    <m:r>
                      <a:rPr lang="en-US" altLang="zh-CN" sz="1400" i="1">
                        <a:latin typeface="Cambria Math" panose="02040503050406030204" pitchFamily="18" charset="0"/>
                      </a:rPr>
                      <m:t>−(</m:t>
                    </m:r>
                    <m:r>
                      <a:rPr lang="en-US" altLang="zh-CN" sz="1400" i="1">
                        <a:latin typeface="Cambria Math" panose="02040503050406030204" pitchFamily="18" charset="0"/>
                      </a:rPr>
                      <m:t>𝐼</m:t>
                    </m:r>
                    <m:r>
                      <a:rPr lang="en-US" altLang="zh-CN" sz="1400" i="1">
                        <a:latin typeface="Cambria Math" panose="02040503050406030204" pitchFamily="18" charset="0"/>
                      </a:rPr>
                      <m:t>×</m:t>
                    </m:r>
                    <m:r>
                      <a:rPr lang="en-US" altLang="zh-CN" sz="1400" i="1">
                        <a:latin typeface="Cambria Math" panose="02040503050406030204" pitchFamily="18" charset="0"/>
                      </a:rPr>
                      <m:t>𝐽</m:t>
                    </m:r>
                    <m:r>
                      <a:rPr lang="en-US" altLang="zh-CN" sz="1400" i="1">
                        <a:latin typeface="Cambria Math" panose="02040503050406030204" pitchFamily="18" charset="0"/>
                      </a:rPr>
                      <m:t>)</m:t>
                    </m:r>
                  </m:oMath>
                </a14:m>
                <a:endParaRPr lang="zh-CN" altLang="zh-CN" sz="1400" dirty="0"/>
              </a:p>
              <a:p>
                <a:pP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rPr>
                        <m:t>Z</m:t>
                      </m:r>
                      <m:r>
                        <a:rPr lang="en-US" altLang="zh-CN" sz="1400">
                          <a:latin typeface="Cambria Math" panose="02040503050406030204" pitchFamily="18" charset="0"/>
                        </a:rPr>
                        <m:t>=</m:t>
                      </m:r>
                      <m:nary>
                        <m:naryPr>
                          <m:chr m:val="∑"/>
                          <m:limLoc m:val="undOvr"/>
                          <m:subHide m:val="on"/>
                          <m:supHide m:val="on"/>
                          <m:ctrlPr>
                            <a:rPr lang="zh-CN" altLang="zh-CN" sz="1400" i="1">
                              <a:latin typeface="Cambria Math" panose="02040503050406030204" pitchFamily="18" charset="0"/>
                            </a:rPr>
                          </m:ctrlPr>
                        </m:naryPr>
                        <m:sub/>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𝑠𝑡𝑎𝑡𝑖𝑐</m:t>
                              </m:r>
                            </m:sub>
                          </m:sSub>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𝑦</m:t>
                          </m:r>
                          <m:r>
                            <a:rPr lang="en-US" altLang="zh-CN" sz="1400" i="1">
                              <a:latin typeface="Cambria Math" panose="02040503050406030204" pitchFamily="18" charset="0"/>
                            </a:rPr>
                            <m:t>,</m:t>
                          </m:r>
                          <m:r>
                            <a:rPr lang="en-US" altLang="zh-CN" sz="1400" i="1">
                              <a:latin typeface="Cambria Math" panose="02040503050406030204" pitchFamily="18" charset="0"/>
                            </a:rPr>
                            <m:t>𝑛</m:t>
                          </m:r>
                          <m:r>
                            <a:rPr lang="en-US" altLang="zh-CN" sz="1400" i="1">
                              <a:latin typeface="Cambria Math" panose="02040503050406030204" pitchFamily="18" charset="0"/>
                            </a:rPr>
                            <m:t>)</m:t>
                          </m:r>
                        </m:e>
                      </m:nary>
                    </m:oMath>
                  </m:oMathPara>
                </a14:m>
                <a:endParaRPr lang="zh-CN" altLang="zh-CN" sz="1400" dirty="0"/>
              </a:p>
              <a:p>
                <a:endParaRPr lang="zh-CN" altLang="zh-CN" sz="1400" dirty="0"/>
              </a:p>
              <a:p>
                <a:endParaRPr lang="zh-CN" altLang="zh-CN" sz="1400" dirty="0"/>
              </a:p>
              <a:p>
                <a:endParaRPr lang="zh-CN" altLang="zh-CN" sz="1400" dirty="0"/>
              </a:p>
              <a:p>
                <a:endParaRPr lang="zh-CN" altLang="zh-CN" sz="1400" dirty="0"/>
              </a:p>
              <a:p>
                <a:endParaRPr lang="zh-CN" altLang="zh-CN" sz="1400" dirty="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880500" y="4250447"/>
                <a:ext cx="5237213" cy="3395930"/>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0" name="直接连接符 9"/>
          <p:cNvCxnSpPr/>
          <p:nvPr/>
        </p:nvCxnSpPr>
        <p:spPr>
          <a:xfrm>
            <a:off x="5582653" y="3801979"/>
            <a:ext cx="125128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82653" y="3801979"/>
            <a:ext cx="0" cy="214643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582653" y="5948412"/>
            <a:ext cx="190580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70422" y="803051"/>
            <a:ext cx="5671018" cy="769441"/>
          </a:xfrm>
          <a:prstGeom prst="rect">
            <a:avLst/>
          </a:prstGeom>
          <a:noFill/>
        </p:spPr>
        <p:txBody>
          <a:bodyPr wrap="square" rtlCol="0">
            <a:spAutoFit/>
          </a:bodyPr>
          <a:lstStyle/>
          <a:p>
            <a:r>
              <a:rPr lang="en-US" altLang="zh-CN" sz="4000" b="1" dirty="0">
                <a:latin typeface="等线" panose="02010600030101010101" pitchFamily="2" charset="-122"/>
              </a:rPr>
              <a:t>-Spatially </a:t>
            </a:r>
            <a:r>
              <a:rPr lang="en-US" altLang="zh-CN" sz="4400" b="1" dirty="0">
                <a:latin typeface="等线" panose="02010600030101010101" pitchFamily="2" charset="-122"/>
              </a:rPr>
              <a:t>Fitting</a:t>
            </a:r>
            <a:endParaRPr lang="zh-CN" altLang="en-US" sz="4000" dirty="0"/>
          </a:p>
        </p:txBody>
      </p:sp>
    </p:spTree>
    <p:extLst>
      <p:ext uri="{BB962C8B-B14F-4D97-AF65-F5344CB8AC3E}">
        <p14:creationId xmlns:p14="http://schemas.microsoft.com/office/powerpoint/2010/main" val="1038002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199" y="365125"/>
            <a:ext cx="10875745" cy="1325563"/>
          </a:xfrm>
        </p:spPr>
        <p:txBody>
          <a:bodyPr/>
          <a:lstStyle/>
          <a:p>
            <a:r>
              <a:rPr lang="en-US" altLang="zh-CN" b="1" dirty="0">
                <a:latin typeface="等线" panose="02010600030101010101" pitchFamily="2" charset="-122"/>
                <a:ea typeface="等线" panose="02010600030101010101" pitchFamily="2" charset="-122"/>
              </a:rPr>
              <a:t>Phase Offset Error: Correction</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pPr>
              <a:lnSpc>
                <a:spcPct val="100000"/>
              </a:lnSpc>
            </a:pPr>
            <a:r>
              <a:rPr lang="en-US" altLang="zh-CN" sz="1400" dirty="0"/>
              <a:t>Giese, D. , </a:t>
            </a:r>
            <a:r>
              <a:rPr lang="en-US" altLang="zh-CN" sz="1400" dirty="0" err="1"/>
              <a:t>Haeberlin</a:t>
            </a:r>
            <a:r>
              <a:rPr lang="en-US" altLang="zh-CN" sz="1400" dirty="0"/>
              <a:t>, M. , </a:t>
            </a:r>
            <a:r>
              <a:rPr lang="en-US" altLang="zh-CN" sz="1400" dirty="0" err="1"/>
              <a:t>Barmet</a:t>
            </a:r>
            <a:r>
              <a:rPr lang="en-US" altLang="zh-CN" sz="1400" dirty="0"/>
              <a:t>, C. , </a:t>
            </a:r>
            <a:r>
              <a:rPr lang="en-US" altLang="zh-CN" sz="1400" dirty="0" err="1"/>
              <a:t>Pruessmann</a:t>
            </a:r>
            <a:r>
              <a:rPr lang="en-US" altLang="zh-CN" sz="1400" dirty="0"/>
              <a:t>, K. P., </a:t>
            </a:r>
            <a:r>
              <a:rPr lang="en-US" altLang="zh-CN" sz="1400" dirty="0" err="1"/>
              <a:t>Schaeffter</a:t>
            </a:r>
            <a:r>
              <a:rPr lang="en-US" altLang="zh-CN" sz="1400" dirty="0"/>
              <a:t>, T. and </a:t>
            </a:r>
            <a:r>
              <a:rPr lang="en-US" altLang="zh-CN" sz="1400" dirty="0" err="1"/>
              <a:t>Kozerke</a:t>
            </a:r>
            <a:r>
              <a:rPr lang="en-US" altLang="zh-CN" sz="1400" dirty="0"/>
              <a:t>, S. (2012), Analysis and correction of background velocity offsets in phase‐contrast flow measurements using magnetic field monitoring. </a:t>
            </a:r>
            <a:r>
              <a:rPr lang="en-US" altLang="zh-CN" sz="1400" dirty="0" err="1"/>
              <a:t>Magn</a:t>
            </a:r>
            <a:r>
              <a:rPr lang="en-US" altLang="zh-CN" sz="1400" dirty="0"/>
              <a:t>. </a:t>
            </a:r>
            <a:r>
              <a:rPr lang="en-US" altLang="zh-CN" sz="1400" dirty="0" err="1"/>
              <a:t>Reson</a:t>
            </a:r>
            <a:r>
              <a:rPr lang="en-US" altLang="zh-CN" sz="1400" dirty="0"/>
              <a:t>. Med., 67: 1294-1302.</a:t>
            </a:r>
          </a:p>
        </p:txBody>
      </p:sp>
      <mc:AlternateContent xmlns:mc="http://schemas.openxmlformats.org/markup-compatibility/2006" xmlns:a14="http://schemas.microsoft.com/office/drawing/2010/main">
        <mc:Choice Requires="a14">
          <p:sp>
            <p:nvSpPr>
              <p:cNvPr id="8" name="文本框 7"/>
              <p:cNvSpPr txBox="1"/>
              <p:nvPr/>
            </p:nvSpPr>
            <p:spPr>
              <a:xfrm>
                <a:off x="6359458" y="1899530"/>
                <a:ext cx="5139891" cy="5432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latin typeface="Cambria Math" panose="02040503050406030204" pitchFamily="18" charset="0"/>
                            </a:rPr>
                          </m:ctrlPr>
                        </m:accPr>
                        <m:e>
                          <m:r>
                            <a:rPr lang="en-US" altLang="zh-CN" i="1">
                              <a:latin typeface="Cambria Math" panose="02040503050406030204" pitchFamily="18" charset="0"/>
                            </a:rPr>
                            <m:t>𝑘</m:t>
                          </m:r>
                        </m:e>
                      </m:acc>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r>
                        <a:rPr lang="en-US" altLang="zh-CN">
                          <a:latin typeface="Cambria Math" panose="02040503050406030204" pitchFamily="18" charset="0"/>
                        </a:rPr>
                        <m:t>=</m:t>
                      </m:r>
                      <m:r>
                        <m:rPr>
                          <m:sty m:val="p"/>
                        </m:rPr>
                        <a:rPr lang="en-US" altLang="zh-CN">
                          <a:latin typeface="Cambria Math" panose="02040503050406030204" pitchFamily="18" charset="0"/>
                        </a:rPr>
                        <m:t>γ</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𝑡</m:t>
                          </m:r>
                        </m:sup>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𝐺</m:t>
                              </m:r>
                            </m:e>
                          </m:acc>
                        </m:e>
                      </m:nary>
                      <m:d>
                        <m:dPr>
                          <m:ctrlPr>
                            <a:rPr lang="zh-CN" altLang="zh-CN" i="1">
                              <a:latin typeface="Cambria Math" panose="02040503050406030204" pitchFamily="18" charset="0"/>
                            </a:rPr>
                          </m:ctrlPr>
                        </m:dPr>
                        <m:e>
                          <m:r>
                            <a:rPr lang="en-US" altLang="zh-CN" i="1">
                              <a:latin typeface="Cambria Math" panose="02040503050406030204" pitchFamily="18" charset="0"/>
                            </a:rPr>
                            <m:t>𝜏</m:t>
                          </m:r>
                        </m:e>
                      </m:d>
                      <m:r>
                        <a:rPr lang="en-US" altLang="zh-CN" i="1">
                          <a:latin typeface="Cambria Math" panose="02040503050406030204" pitchFamily="18" charset="0"/>
                        </a:rPr>
                        <m:t>𝑑</m:t>
                      </m:r>
                      <m:r>
                        <a:rPr lang="en-US" altLang="zh-CN"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𝛾</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0</m:t>
                              </m:r>
                            </m:sub>
                          </m:sSub>
                        </m:e>
                      </m:acc>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b="0" i="0" smtClean="0">
                          <a:latin typeface="Cambria Math" panose="02040503050406030204" pitchFamily="18" charset="0"/>
                        </a:rPr>
                        <m:t>)</m:t>
                      </m:r>
                    </m:oMath>
                  </m:oMathPara>
                </a14:m>
                <a:endParaRPr lang="zh-CN" altLang="zh-CN" dirty="0"/>
              </a:p>
              <a:p>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r>
                        <a:rPr lang="en-US" altLang="zh-CN">
                          <a:latin typeface="Cambria Math" panose="02040503050406030204" pitchFamily="18" charset="0"/>
                        </a:rPr>
                        <m:t>=</m:t>
                      </m:r>
                      <m:r>
                        <m:rPr>
                          <m:sty m:val="p"/>
                        </m:rPr>
                        <a:rPr lang="en-US" altLang="zh-CN">
                          <a:latin typeface="Cambria Math" panose="02040503050406030204" pitchFamily="18" charset="0"/>
                        </a:rPr>
                        <m:t>γ</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𝑡</m:t>
                          </m:r>
                        </m:sup>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𝐺</m:t>
                              </m:r>
                            </m:e>
                          </m:acc>
                        </m:e>
                      </m:nary>
                      <m:d>
                        <m:dPr>
                          <m:ctrlPr>
                            <a:rPr lang="zh-CN" altLang="zh-CN" i="1">
                              <a:latin typeface="Cambria Math" panose="02040503050406030204" pitchFamily="18" charset="0"/>
                            </a:rPr>
                          </m:ctrlPr>
                        </m:dPr>
                        <m:e>
                          <m:r>
                            <a:rPr lang="en-US" altLang="zh-CN" i="1">
                              <a:latin typeface="Cambria Math" panose="02040503050406030204" pitchFamily="18" charset="0"/>
                            </a:rPr>
                            <m:t>𝜏</m:t>
                          </m:r>
                        </m:e>
                      </m:d>
                      <m:r>
                        <a:rPr lang="en-US" altLang="zh-CN" i="1">
                          <a:latin typeface="Cambria Math" panose="02040503050406030204" pitchFamily="18" charset="0"/>
                        </a:rPr>
                        <m:t>𝜏</m:t>
                      </m:r>
                      <m:r>
                        <a:rPr lang="en-US" altLang="zh-CN" i="1">
                          <a:latin typeface="Cambria Math" panose="02040503050406030204" pitchFamily="18" charset="0"/>
                        </a:rPr>
                        <m:t>𝑑</m:t>
                      </m:r>
                      <m:r>
                        <a:rPr lang="en-US" altLang="zh-CN"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𝛾</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1</m:t>
                              </m:r>
                            </m:sub>
                          </m:sSub>
                        </m:e>
                      </m:acc>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d>
                      <m:r>
                        <a:rPr lang="en-US" altLang="zh-CN">
                          <a:latin typeface="Cambria Math" panose="02040503050406030204" pitchFamily="18" charset="0"/>
                        </a:rPr>
                        <m:t>=</m:t>
                      </m:r>
                      <m:r>
                        <a:rPr lang="zh-CN" altLang="zh-CN">
                          <a:latin typeface="Cambria Math" panose="02040503050406030204" pitchFamily="18" charset="0"/>
                        </a:rPr>
                        <m:t>∠</m:t>
                      </m:r>
                      <m:f>
                        <m:fPr>
                          <m:ctrlPr>
                            <a:rPr lang="zh-CN" altLang="zh-CN" i="1">
                              <a:latin typeface="Cambria Math" panose="02040503050406030204" pitchFamily="18" charset="0"/>
                            </a:rPr>
                          </m:ctrlPr>
                        </m:fPr>
                        <m:num>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𝑠</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sup>
                              </m:sSup>
                              <m:r>
                                <a:rPr lang="en-US" altLang="zh-CN" i="1">
                                  <a:latin typeface="Cambria Math" panose="02040503050406030204" pitchFamily="18" charset="0"/>
                                </a:rPr>
                                <m:t>𝑑</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e>
                          </m:nary>
                        </m:num>
                        <m:den>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𝑠</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sup>
                              </m:sSup>
                              <m:r>
                                <a:rPr lang="en-US" altLang="zh-CN" i="1">
                                  <a:latin typeface="Cambria Math" panose="02040503050406030204" pitchFamily="18" charset="0"/>
                                </a:rPr>
                                <m:t>𝑑</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e>
                          </m:nary>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r>
                        <a:rPr lang="en-US" altLang="zh-CN" i="1">
                          <a:latin typeface="Cambria Math" panose="02040503050406030204" pitchFamily="18" charset="0"/>
                        </a:rPr>
                        <m:t>𝑣</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𝑒</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r>
                        <a:rPr lang="en-US" altLang="zh-CN"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v</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den>
                      </m:f>
                      <m:r>
                        <a:rPr lang="en-US" altLang="zh-CN">
                          <a:latin typeface="Cambria Math" panose="02040503050406030204" pitchFamily="18" charset="0"/>
                        </a:rPr>
                        <m:t>∆</m:t>
                      </m:r>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𝑉𝐸𝑁𝐶</m:t>
                          </m:r>
                        </m:num>
                        <m:den>
                          <m:r>
                            <a:rPr lang="en-US" altLang="zh-CN" i="1">
                              <a:latin typeface="Cambria Math" panose="02040503050406030204" pitchFamily="18" charset="0"/>
                            </a:rPr>
                            <m:t>𝜋</m:t>
                          </m:r>
                        </m:den>
                      </m:f>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φ</m:t>
                              </m:r>
                            </m:e>
                            <m:sub>
                              <m:r>
                                <a:rPr lang="en-US" altLang="zh-CN" i="1">
                                  <a:latin typeface="Cambria Math" panose="02040503050406030204" pitchFamily="18" charset="0"/>
                                </a:rPr>
                                <m:t>𝑣</m:t>
                              </m:r>
                            </m:sub>
                          </m:sSub>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𝑒</m:t>
                              </m:r>
                            </m:sub>
                          </m:sSub>
                          <m:d>
                            <m:dPr>
                              <m:ctrlPr>
                                <a:rPr lang="en-US"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𝑣</m:t>
                                      </m:r>
                                    </m:sub>
                                  </m:sSub>
                                </m:e>
                              </m:acc>
                            </m:e>
                          </m:d>
                        </m:e>
                      </m:d>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𝑒</m:t>
                          </m:r>
                        </m:sub>
                      </m:sSub>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𝑃</m:t>
                                  </m:r>
                                </m:sub>
                              </m:sSub>
                            </m:e>
                          </m:acc>
                        </m:e>
                      </m:d>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𝑙</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𝑃</m:t>
                                  </m:r>
                                </m:sub>
                              </m:sSub>
                            </m:e>
                          </m:acc>
                          <m:r>
                            <a:rPr lang="en-US" altLang="zh-CN" i="1">
                              <a:latin typeface="Cambria Math" panose="02040503050406030204" pitchFamily="18" charset="0"/>
                            </a:rPr>
                            <m:t>)</m:t>
                          </m:r>
                        </m:e>
                      </m:nary>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𝑙</m:t>
                          </m:r>
                        </m:sub>
                      </m:sSub>
                    </m:oMath>
                  </m:oMathPara>
                </a14:m>
                <a:endParaRPr lang="en-US" altLang="zh-CN" dirty="0"/>
              </a:p>
              <a:p>
                <a:endParaRPr lang="en-US" altLang="zh-CN" dirty="0"/>
              </a:p>
              <a:p>
                <a:endParaRPr lang="zh-CN" altLang="zh-CN" dirty="0"/>
              </a:p>
              <a:p>
                <a:endParaRPr lang="zh-CN" altLang="zh-CN" dirty="0"/>
              </a:p>
              <a:p>
                <a:endParaRPr lang="zh-CN" altLang="zh-CN" dirty="0"/>
              </a:p>
            </p:txBody>
          </p:sp>
        </mc:Choice>
        <mc:Fallback xmlns="">
          <p:sp>
            <p:nvSpPr>
              <p:cNvPr id="8" name="文本框 7"/>
              <p:cNvSpPr txBox="1">
                <a:spLocks noRot="1" noChangeAspect="1" noMove="1" noResize="1" noEditPoints="1" noAdjustHandles="1" noChangeArrowheads="1" noChangeShapeType="1" noTextEdit="1"/>
              </p:cNvSpPr>
              <p:nvPr/>
            </p:nvSpPr>
            <p:spPr>
              <a:xfrm>
                <a:off x="6359458" y="1899530"/>
                <a:ext cx="5139891" cy="5432128"/>
              </a:xfrm>
              <a:prstGeom prst="rect">
                <a:avLst/>
              </a:prstGeom>
              <a:blipFill rotWithShape="0">
                <a:blip r:embed="rId3"/>
                <a:stretch>
                  <a:fillRect/>
                </a:stretch>
              </a:blipFill>
            </p:spPr>
            <p:txBody>
              <a:bodyPr/>
              <a:lstStyle/>
              <a:p>
                <a:r>
                  <a:rPr lang="zh-CN" altLang="en-US">
                    <a:noFill/>
                  </a:rPr>
                  <a:t> </a:t>
                </a:r>
              </a:p>
            </p:txBody>
          </p:sp>
        </mc:Fallback>
      </mc:AlternateContent>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838199" y="2123398"/>
            <a:ext cx="5260975" cy="3586522"/>
          </a:xfrm>
          <a:prstGeom prst="rect">
            <a:avLst/>
          </a:prstGeom>
        </p:spPr>
      </p:pic>
      <p:sp>
        <p:nvSpPr>
          <p:cNvPr id="12" name="文本框 11"/>
          <p:cNvSpPr txBox="1"/>
          <p:nvPr/>
        </p:nvSpPr>
        <p:spPr>
          <a:xfrm>
            <a:off x="838198" y="1237811"/>
            <a:ext cx="6924041" cy="1323439"/>
          </a:xfrm>
          <a:prstGeom prst="rect">
            <a:avLst/>
          </a:prstGeom>
          <a:noFill/>
        </p:spPr>
        <p:txBody>
          <a:bodyPr wrap="square" rtlCol="0">
            <a:spAutoFit/>
          </a:bodyPr>
          <a:lstStyle/>
          <a:p>
            <a:r>
              <a:rPr lang="en-US" altLang="zh-CN" sz="4000" b="1" dirty="0">
                <a:latin typeface="等线" panose="02010600030101010101" pitchFamily="2" charset="-122"/>
              </a:rPr>
              <a:t>-Magnetic Field Monitoring</a:t>
            </a:r>
          </a:p>
          <a:p>
            <a:endParaRPr lang="zh-CN" altLang="en-US" sz="4000" dirty="0"/>
          </a:p>
        </p:txBody>
      </p:sp>
      <p:sp>
        <p:nvSpPr>
          <p:cNvPr id="4" name="矩形 3"/>
          <p:cNvSpPr/>
          <p:nvPr/>
        </p:nvSpPr>
        <p:spPr>
          <a:xfrm>
            <a:off x="6939280" y="3916659"/>
            <a:ext cx="4135120" cy="2311421"/>
          </a:xfrm>
          <a:prstGeom prst="rect">
            <a:avLst/>
          </a:prstGeom>
          <a:solidFill>
            <a:schemeClr val="bg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0024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770422" y="22696"/>
            <a:ext cx="10875745" cy="1325563"/>
          </a:xfrm>
        </p:spPr>
        <p:txBody>
          <a:bodyPr/>
          <a:lstStyle/>
          <a:p>
            <a:r>
              <a:rPr lang="en-US" altLang="zh-CN" b="1" dirty="0">
                <a:latin typeface="等线" panose="02010600030101010101" pitchFamily="2" charset="-122"/>
                <a:ea typeface="等线" panose="02010600030101010101" pitchFamily="2" charset="-122"/>
              </a:rPr>
              <a:t>Phase Unwrapping</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924624" y="6334780"/>
            <a:ext cx="10761045" cy="523220"/>
          </a:xfrm>
          <a:prstGeom prst="rect">
            <a:avLst/>
          </a:prstGeom>
          <a:noFill/>
        </p:spPr>
        <p:txBody>
          <a:bodyPr wrap="square" rtlCol="0">
            <a:spAutoFit/>
          </a:bodyPr>
          <a:lstStyle/>
          <a:p>
            <a:r>
              <a:rPr lang="en-US" altLang="zh-CN" sz="1400" dirty="0"/>
              <a:t>Ying, L. , Liang, Z. P. , Munson, D. C. , </a:t>
            </a:r>
            <a:r>
              <a:rPr lang="en-US" altLang="zh-CN" sz="1400" dirty="0" err="1"/>
              <a:t>Koetter</a:t>
            </a:r>
            <a:r>
              <a:rPr lang="en-US" altLang="zh-CN" sz="1400" dirty="0"/>
              <a:t>, R. , &amp; Frey, B. J. . (2005). Unwrapping of </a:t>
            </a:r>
            <a:r>
              <a:rPr lang="en-US" altLang="zh-CN" sz="1400" dirty="0" err="1"/>
              <a:t>mr</a:t>
            </a:r>
            <a:r>
              <a:rPr lang="en-US" altLang="zh-CN" sz="1400" dirty="0"/>
              <a:t> phase images using a </a:t>
            </a:r>
            <a:r>
              <a:rPr lang="en-US" altLang="zh-CN" sz="1400" dirty="0" err="1"/>
              <a:t>markov</a:t>
            </a:r>
            <a:r>
              <a:rPr lang="en-US" altLang="zh-CN" sz="1400" dirty="0"/>
              <a:t> random field model. IEEE Transactions on Medical Imaging, 25(1), 128-136.</a:t>
            </a:r>
            <a:endParaRPr lang="zh-CN" altLang="zh-CN" sz="1400" dirty="0"/>
          </a:p>
        </p:txBody>
      </p:sp>
      <p:sp>
        <p:nvSpPr>
          <p:cNvPr id="9" name="矩形 8"/>
          <p:cNvSpPr/>
          <p:nvPr/>
        </p:nvSpPr>
        <p:spPr>
          <a:xfrm>
            <a:off x="800826" y="1287240"/>
            <a:ext cx="4706738" cy="523220"/>
          </a:xfrm>
          <a:prstGeom prst="rect">
            <a:avLst/>
          </a:prstGeom>
        </p:spPr>
        <p:txBody>
          <a:bodyPr wrap="none">
            <a:spAutoFit/>
          </a:bodyPr>
          <a:lstStyle/>
          <a:p>
            <a:r>
              <a:rPr lang="en-US" altLang="zh-CN" sz="2800" b="1" dirty="0"/>
              <a:t>Path integration (Itoh,1982)</a:t>
            </a:r>
            <a:endParaRPr lang="zh-CN" altLang="en-US" sz="2800" b="1" dirty="0"/>
          </a:p>
        </p:txBody>
      </p:sp>
      <mc:AlternateContent xmlns:mc="http://schemas.openxmlformats.org/markup-compatibility/2006" xmlns:a14="http://schemas.microsoft.com/office/drawing/2010/main">
        <mc:Choice Requires="a14">
          <p:sp>
            <p:nvSpPr>
              <p:cNvPr id="21" name="文本框 20"/>
              <p:cNvSpPr txBox="1"/>
              <p:nvPr/>
            </p:nvSpPr>
            <p:spPr>
              <a:xfrm>
                <a:off x="1543050" y="2335804"/>
                <a:ext cx="24207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𝜙</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543050" y="2335804"/>
                <a:ext cx="2420727" cy="369332"/>
              </a:xfrm>
              <a:prstGeom prst="rect">
                <a:avLst/>
              </a:prstGeom>
              <a:blipFill>
                <a:blip r:embed="rId3"/>
                <a:stretch>
                  <a:fillRect l="-2015" r="-252" b="-32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441098" y="2884836"/>
                <a:ext cx="26246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𝜓</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Sub>
                    </m:oMath>
                  </m:oMathPara>
                </a14:m>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441098" y="2884836"/>
                <a:ext cx="2624629" cy="461665"/>
              </a:xfrm>
              <a:prstGeom prst="rect">
                <a:avLst/>
              </a:prstGeom>
              <a:blipFill>
                <a:blip r:embed="rId4"/>
                <a:stretch>
                  <a:fillRect b="-17105"/>
                </a:stretch>
              </a:blipFill>
            </p:spPr>
            <p:txBody>
              <a:bodyPr/>
              <a:lstStyle/>
              <a:p>
                <a:r>
                  <a:rPr lang="zh-CN" altLang="en-US">
                    <a:noFill/>
                  </a:rPr>
                  <a:t> </a:t>
                </a:r>
              </a:p>
            </p:txBody>
          </p:sp>
        </mc:Fallback>
      </mc:AlternateContent>
      <p:sp>
        <p:nvSpPr>
          <p:cNvPr id="23" name="矩形 22"/>
          <p:cNvSpPr/>
          <p:nvPr/>
        </p:nvSpPr>
        <p:spPr>
          <a:xfrm>
            <a:off x="1062885" y="3506778"/>
            <a:ext cx="3381054" cy="461665"/>
          </a:xfrm>
          <a:prstGeom prst="rect">
            <a:avLst/>
          </a:prstGeom>
        </p:spPr>
        <p:txBody>
          <a:bodyPr wrap="none">
            <a:spAutoFit/>
          </a:bodyPr>
          <a:lstStyle/>
          <a:p>
            <a:r>
              <a:rPr lang="en-US" altLang="zh-CN" sz="2400" b="1" dirty="0"/>
              <a:t>Smoothness condition:</a:t>
            </a:r>
            <a:endParaRPr lang="zh-CN" altLang="en-US" sz="2400" b="1" dirty="0"/>
          </a:p>
        </p:txBody>
      </p:sp>
      <mc:AlternateContent xmlns:mc="http://schemas.openxmlformats.org/markup-compatibility/2006" xmlns:a14="http://schemas.microsoft.com/office/drawing/2010/main">
        <mc:Choice Requires="a14">
          <p:sp>
            <p:nvSpPr>
              <p:cNvPr id="24" name="文本框 23"/>
              <p:cNvSpPr txBox="1"/>
              <p:nvPr/>
            </p:nvSpPr>
            <p:spPr>
              <a:xfrm>
                <a:off x="1861309" y="4051545"/>
                <a:ext cx="150132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r>
                        <a:rPr lang="zh-CN" altLang="en-US"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𝜙</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𝜋</m:t>
                      </m:r>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861309" y="4051545"/>
                <a:ext cx="1501323" cy="369332"/>
              </a:xfrm>
              <a:prstGeom prst="rect">
                <a:avLst/>
              </a:prstGeom>
              <a:blipFill>
                <a:blip r:embed="rId5"/>
                <a:stretch>
                  <a:fillRect l="-3239" b="-35000"/>
                </a:stretch>
              </a:blipFill>
            </p:spPr>
            <p:txBody>
              <a:bodyPr/>
              <a:lstStyle/>
              <a:p>
                <a:r>
                  <a:rPr lang="zh-CN" altLang="en-US">
                    <a:noFill/>
                  </a:rPr>
                  <a:t> </a:t>
                </a:r>
              </a:p>
            </p:txBody>
          </p:sp>
        </mc:Fallback>
      </mc:AlternateContent>
      <p:sp>
        <p:nvSpPr>
          <p:cNvPr id="25" name="矩形 24"/>
          <p:cNvSpPr/>
          <p:nvPr/>
        </p:nvSpPr>
        <p:spPr>
          <a:xfrm>
            <a:off x="1062885" y="1885982"/>
            <a:ext cx="577402" cy="461665"/>
          </a:xfrm>
          <a:prstGeom prst="rect">
            <a:avLst/>
          </a:prstGeom>
        </p:spPr>
        <p:txBody>
          <a:bodyPr wrap="none">
            <a:spAutoFit/>
          </a:bodyPr>
          <a:lstStyle/>
          <a:p>
            <a:r>
              <a:rPr lang="en-US" altLang="zh-CN" sz="2400" b="1" dirty="0"/>
              <a:t>1D</a:t>
            </a:r>
            <a:endParaRPr lang="zh-CN" altLang="en-US" sz="2400" b="1" dirty="0"/>
          </a:p>
        </p:txBody>
      </p:sp>
      <p:sp>
        <p:nvSpPr>
          <p:cNvPr id="26" name="矩形 25"/>
          <p:cNvSpPr/>
          <p:nvPr/>
        </p:nvSpPr>
        <p:spPr>
          <a:xfrm>
            <a:off x="1062885" y="4542179"/>
            <a:ext cx="891591" cy="461665"/>
          </a:xfrm>
          <a:prstGeom prst="rect">
            <a:avLst/>
          </a:prstGeom>
        </p:spPr>
        <p:txBody>
          <a:bodyPr wrap="none">
            <a:spAutoFit/>
          </a:bodyPr>
          <a:lstStyle/>
          <a:p>
            <a:r>
              <a:rPr lang="en-US" altLang="zh-CN" sz="2400" b="1" dirty="0"/>
              <a:t>then:</a:t>
            </a:r>
            <a:endParaRPr lang="zh-CN" altLang="en-US" sz="2400" b="1" dirty="0"/>
          </a:p>
        </p:txBody>
      </p:sp>
      <mc:AlternateContent xmlns:mc="http://schemas.openxmlformats.org/markup-compatibility/2006" xmlns:a14="http://schemas.microsoft.com/office/drawing/2010/main">
        <mc:Choice Requires="a14">
          <p:sp>
            <p:nvSpPr>
              <p:cNvPr id="27" name="矩形 26"/>
              <p:cNvSpPr/>
              <p:nvPr/>
            </p:nvSpPr>
            <p:spPr>
              <a:xfrm>
                <a:off x="1591940" y="5232739"/>
                <a:ext cx="23229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i="1">
                              <a:latin typeface="Cambria Math" panose="02040503050406030204" pitchFamily="18" charset="0"/>
                            </a:rPr>
                            <m:t>𝑛</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𝑛</m:t>
                          </m:r>
                        </m:sub>
                      </m:sSub>
                      <m:r>
                        <a:rPr lang="en-US" altLang="zh-CN" sz="2400" b="0" i="0" smtClean="0">
                          <a:latin typeface="Cambria Math" panose="02040503050406030204" pitchFamily="18" charset="0"/>
                        </a:rPr>
                        <m:t>)</m:t>
                      </m:r>
                    </m:oMath>
                  </m:oMathPara>
                </a14:m>
                <a:endParaRPr lang="zh-CN" alt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1591940" y="5232739"/>
                <a:ext cx="2322944" cy="461665"/>
              </a:xfrm>
              <a:prstGeom prst="rect">
                <a:avLst/>
              </a:prstGeom>
              <a:blipFill>
                <a:blip r:embed="rId6"/>
                <a:stretch>
                  <a:fillRect r="-262"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011483" y="2291783"/>
                <a:ext cx="390200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𝑥</m:t>
                          </m:r>
                        </m:sub>
                      </m:sSub>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r>
                            <a:rPr lang="en-US" altLang="zh-CN" sz="2400" i="1">
                              <a:latin typeface="Cambria Math" panose="02040503050406030204" pitchFamily="18" charset="0"/>
                            </a:rPr>
                            <m:t>𝑛</m:t>
                          </m:r>
                        </m:sub>
                      </m:sSub>
                    </m:oMath>
                  </m:oMathPara>
                </a14:m>
                <a:endParaRPr lang="zh-CN" altLang="en-US" sz="24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011483" y="2291783"/>
                <a:ext cx="3902000" cy="385555"/>
              </a:xfrm>
              <a:prstGeom prst="rect">
                <a:avLst/>
              </a:prstGeom>
              <a:blipFill>
                <a:blip r:embed="rId7"/>
                <a:stretch>
                  <a:fillRect b="-30159"/>
                </a:stretch>
              </a:blipFill>
            </p:spPr>
            <p:txBody>
              <a:bodyPr/>
              <a:lstStyle/>
              <a:p>
                <a:r>
                  <a:rPr lang="zh-CN" altLang="en-US">
                    <a:noFill/>
                  </a:rPr>
                  <a:t> </a:t>
                </a:r>
              </a:p>
            </p:txBody>
          </p:sp>
        </mc:Fallback>
      </mc:AlternateContent>
      <p:sp>
        <p:nvSpPr>
          <p:cNvPr id="30" name="矩形 29"/>
          <p:cNvSpPr/>
          <p:nvPr/>
        </p:nvSpPr>
        <p:spPr>
          <a:xfrm>
            <a:off x="7271956" y="3953763"/>
            <a:ext cx="3381054" cy="461665"/>
          </a:xfrm>
          <a:prstGeom prst="rect">
            <a:avLst/>
          </a:prstGeom>
        </p:spPr>
        <p:txBody>
          <a:bodyPr wrap="none">
            <a:spAutoFit/>
          </a:bodyPr>
          <a:lstStyle/>
          <a:p>
            <a:r>
              <a:rPr lang="en-US" altLang="zh-CN" sz="2400" b="1" dirty="0"/>
              <a:t>Smoothness condition:</a:t>
            </a:r>
            <a:endParaRPr lang="zh-CN" altLang="en-US" sz="2400" b="1" dirty="0"/>
          </a:p>
        </p:txBody>
      </p:sp>
      <mc:AlternateContent xmlns:mc="http://schemas.openxmlformats.org/markup-compatibility/2006" xmlns:a14="http://schemas.microsoft.com/office/drawing/2010/main">
        <mc:Choice Requires="a14">
          <p:sp>
            <p:nvSpPr>
              <p:cNvPr id="31" name="文本框 30"/>
              <p:cNvSpPr txBox="1"/>
              <p:nvPr/>
            </p:nvSpPr>
            <p:spPr>
              <a:xfrm>
                <a:off x="7135585" y="4498530"/>
                <a:ext cx="4376057" cy="4249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𝑥</m:t>
                              </m:r>
                            </m:sub>
                          </m:sSub>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e>
                      </m:d>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  </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b="0" i="1" smtClean="0">
                                  <a:latin typeface="Cambria Math" panose="02040503050406030204" pitchFamily="18" charset="0"/>
                                </a:rPr>
                                <m:t>𝑦</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e>
                      </m:d>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𝜋</m:t>
                      </m:r>
                    </m:oMath>
                  </m:oMathPara>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135585" y="4498530"/>
                <a:ext cx="4376057" cy="424925"/>
              </a:xfrm>
              <a:prstGeom prst="rect">
                <a:avLst/>
              </a:prstGeom>
              <a:blipFill>
                <a:blip r:embed="rId8"/>
                <a:stretch>
                  <a:fillRect/>
                </a:stretch>
              </a:blipFill>
            </p:spPr>
            <p:txBody>
              <a:bodyPr/>
              <a:lstStyle/>
              <a:p>
                <a:r>
                  <a:rPr lang="zh-CN" altLang="en-US">
                    <a:noFill/>
                  </a:rPr>
                  <a:t> </a:t>
                </a:r>
              </a:p>
            </p:txBody>
          </p:sp>
        </mc:Fallback>
      </mc:AlternateContent>
      <p:sp>
        <p:nvSpPr>
          <p:cNvPr id="32" name="矩形 31"/>
          <p:cNvSpPr/>
          <p:nvPr/>
        </p:nvSpPr>
        <p:spPr>
          <a:xfrm>
            <a:off x="7271956" y="1791450"/>
            <a:ext cx="577402" cy="461665"/>
          </a:xfrm>
          <a:prstGeom prst="rect">
            <a:avLst/>
          </a:prstGeom>
        </p:spPr>
        <p:txBody>
          <a:bodyPr wrap="none">
            <a:spAutoFit/>
          </a:bodyPr>
          <a:lstStyle/>
          <a:p>
            <a:r>
              <a:rPr lang="en-US" altLang="zh-CN" sz="2400" b="1" dirty="0"/>
              <a:t>2D</a:t>
            </a:r>
            <a:endParaRPr lang="zh-CN" altLang="en-US" sz="2400" b="1" dirty="0"/>
          </a:p>
        </p:txBody>
      </p:sp>
      <p:sp>
        <p:nvSpPr>
          <p:cNvPr id="33" name="矩形 32"/>
          <p:cNvSpPr/>
          <p:nvPr/>
        </p:nvSpPr>
        <p:spPr>
          <a:xfrm>
            <a:off x="7271956" y="4989164"/>
            <a:ext cx="891591" cy="461665"/>
          </a:xfrm>
          <a:prstGeom prst="rect">
            <a:avLst/>
          </a:prstGeom>
        </p:spPr>
        <p:txBody>
          <a:bodyPr wrap="none">
            <a:spAutoFit/>
          </a:bodyPr>
          <a:lstStyle/>
          <a:p>
            <a:r>
              <a:rPr lang="en-US" altLang="zh-CN" sz="2400" b="1" dirty="0"/>
              <a:t>then:</a:t>
            </a:r>
            <a:endParaRPr lang="zh-CN" altLang="en-US" sz="2400" b="1" dirty="0"/>
          </a:p>
        </p:txBody>
      </p:sp>
      <mc:AlternateContent xmlns:mc="http://schemas.openxmlformats.org/markup-compatibility/2006" xmlns:a14="http://schemas.microsoft.com/office/drawing/2010/main">
        <mc:Choice Requires="a14">
          <p:sp>
            <p:nvSpPr>
              <p:cNvPr id="34" name="矩形 33"/>
              <p:cNvSpPr/>
              <p:nvPr/>
            </p:nvSpPr>
            <p:spPr>
              <a:xfrm>
                <a:off x="7849358" y="5364829"/>
                <a:ext cx="3147272"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𝑥</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i="1">
                              <a:latin typeface="Cambria Math" panose="02040503050406030204" pitchFamily="18" charset="0"/>
                            </a:rPr>
                            <m:t>𝑥</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b="0" i="0" smtClean="0">
                          <a:latin typeface="Cambria Math" panose="02040503050406030204" pitchFamily="18" charset="0"/>
                        </a:rPr>
                        <m:t>)</m:t>
                      </m:r>
                    </m:oMath>
                  </m:oMathPara>
                </a14:m>
                <a:endParaRPr lang="zh-CN" altLang="en-US" sz="2400" dirty="0"/>
              </a:p>
            </p:txBody>
          </p:sp>
        </mc:Choice>
        <mc:Fallback xmlns="">
          <p:sp>
            <p:nvSpPr>
              <p:cNvPr id="34" name="矩形 33"/>
              <p:cNvSpPr>
                <a:spLocks noRot="1" noChangeAspect="1" noMove="1" noResize="1" noEditPoints="1" noAdjustHandles="1" noChangeArrowheads="1" noChangeShapeType="1" noTextEdit="1"/>
              </p:cNvSpPr>
              <p:nvPr/>
            </p:nvSpPr>
            <p:spPr>
              <a:xfrm>
                <a:off x="7849358" y="5364829"/>
                <a:ext cx="3147272" cy="477888"/>
              </a:xfrm>
              <a:prstGeom prst="rect">
                <a:avLst/>
              </a:prstGeom>
              <a:blipFill>
                <a:blip r:embed="rId9"/>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7011483" y="2659236"/>
                <a:ext cx="3902000"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𝑦</m:t>
                          </m:r>
                        </m:sub>
                      </m:sSub>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011483" y="2659236"/>
                <a:ext cx="3902000" cy="398507"/>
              </a:xfrm>
              <a:prstGeom prst="rect">
                <a:avLst/>
              </a:prstGeom>
              <a:blipFill>
                <a:blip r:embed="rId10"/>
                <a:stretch>
                  <a:fillRect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7011483" y="3080707"/>
                <a:ext cx="390200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𝑥</m:t>
                          </m:r>
                        </m:sub>
                      </m:sSub>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r>
                            <a:rPr lang="en-US" altLang="zh-CN" sz="2400" i="1">
                              <a:latin typeface="Cambria Math" panose="02040503050406030204" pitchFamily="18" charset="0"/>
                            </a:rPr>
                            <m:t>𝑛</m:t>
                          </m:r>
                        </m:sub>
                      </m:sSub>
                    </m:oMath>
                  </m:oMathPara>
                </a14:m>
                <a:endParaRPr lang="zh-CN" altLang="en-US" sz="24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7011483" y="3080707"/>
                <a:ext cx="3902000" cy="385555"/>
              </a:xfrm>
              <a:prstGeom prst="rect">
                <a:avLst/>
              </a:prstGeom>
              <a:blipFill>
                <a:blip r:embed="rId11"/>
                <a:stretch>
                  <a:fillRect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7011483" y="3448160"/>
                <a:ext cx="3902000"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i="1" smtClean="0">
                              <a:latin typeface="Cambria Math" panose="02040503050406030204" pitchFamily="18" charset="0"/>
                            </a:rPr>
                            <m:t>∆</m:t>
                          </m:r>
                        </m:e>
                        <m:sub>
                          <m:r>
                            <a:rPr lang="en-US" altLang="zh-CN" sz="2400" b="0" i="1" smtClean="0">
                              <a:latin typeface="Cambria Math" panose="02040503050406030204" pitchFamily="18" charset="0"/>
                            </a:rPr>
                            <m:t>𝑦</m:t>
                          </m:r>
                        </m:sub>
                      </m:sSub>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7011483" y="3448160"/>
                <a:ext cx="3902000" cy="398507"/>
              </a:xfrm>
              <a:prstGeom prst="rect">
                <a:avLst/>
              </a:prstGeom>
              <a:blipFill>
                <a:blip r:embed="rId12"/>
                <a:stretch>
                  <a:fillRect b="-2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810982" y="5796408"/>
                <a:ext cx="3224024"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m:t>
                          </m:r>
                        </m:e>
                        <m:sub>
                          <m:r>
                            <a:rPr lang="en-US" altLang="zh-CN" sz="2400" b="0" i="1" smtClean="0">
                              <a:latin typeface="Cambria Math" panose="02040503050406030204" pitchFamily="18" charset="0"/>
                            </a:rPr>
                            <m:t>𝑦</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𝜙</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r>
                        <a:rPr lang="en-US" altLang="zh-CN" sz="2400" i="1">
                          <a:latin typeface="Cambria Math" panose="02040503050406030204" pitchFamily="18" charset="0"/>
                        </a:rPr>
                        <m:t>𝑊</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b="0" i="1" smtClean="0">
                              <a:latin typeface="Cambria Math" panose="02040503050406030204" pitchFamily="18" charset="0"/>
                            </a:rPr>
                            <m:t>𝑦</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a:latin typeface="Cambria Math" panose="02040503050406030204" pitchFamily="18" charset="0"/>
                        </a:rPr>
                        <m:t>)</m:t>
                      </m:r>
                    </m:oMath>
                  </m:oMathPara>
                </a14:m>
                <a:endParaRPr lang="zh-CN" altLang="en-US" sz="2400" dirty="0"/>
              </a:p>
            </p:txBody>
          </p:sp>
        </mc:Choice>
        <mc:Fallback xmlns="">
          <p:sp>
            <p:nvSpPr>
              <p:cNvPr id="42" name="矩形 41"/>
              <p:cNvSpPr>
                <a:spLocks noRot="1" noChangeAspect="1" noMove="1" noResize="1" noEditPoints="1" noAdjustHandles="1" noChangeArrowheads="1" noChangeShapeType="1" noTextEdit="1"/>
              </p:cNvSpPr>
              <p:nvPr/>
            </p:nvSpPr>
            <p:spPr>
              <a:xfrm>
                <a:off x="7810982" y="5796408"/>
                <a:ext cx="3224024" cy="490840"/>
              </a:xfrm>
              <a:prstGeom prst="rect">
                <a:avLst/>
              </a:prstGeom>
              <a:blipFill>
                <a:blip r:embed="rId13"/>
                <a:stretch>
                  <a:fillRect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1960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770422" y="22696"/>
            <a:ext cx="10875745" cy="1325563"/>
          </a:xfrm>
        </p:spPr>
        <p:txBody>
          <a:bodyPr/>
          <a:lstStyle/>
          <a:p>
            <a:r>
              <a:rPr lang="en-US" altLang="zh-CN" b="1" dirty="0">
                <a:latin typeface="等线" panose="02010600030101010101" pitchFamily="2" charset="-122"/>
                <a:ea typeface="等线" panose="02010600030101010101" pitchFamily="2" charset="-122"/>
              </a:rPr>
              <a:t>Phase Unwrapping</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924624" y="6334780"/>
            <a:ext cx="10761045" cy="523220"/>
          </a:xfrm>
          <a:prstGeom prst="rect">
            <a:avLst/>
          </a:prstGeom>
          <a:noFill/>
        </p:spPr>
        <p:txBody>
          <a:bodyPr wrap="square" rtlCol="0">
            <a:spAutoFit/>
          </a:bodyPr>
          <a:lstStyle/>
          <a:p>
            <a:r>
              <a:rPr lang="en-US" altLang="zh-CN" sz="1400" dirty="0" err="1"/>
              <a:t>Loecher</a:t>
            </a:r>
            <a:r>
              <a:rPr lang="en-US" altLang="zh-CN" sz="1400" dirty="0"/>
              <a:t>, M. , &amp; Ennis, D. B. . (2017). Velocity reconstruction with nonconvex optimization for low-velocity-encoding phase-contrast </a:t>
            </a:r>
            <a:r>
              <a:rPr lang="en-US" altLang="zh-CN" sz="1400" dirty="0" err="1"/>
              <a:t>mri</a:t>
            </a:r>
            <a:r>
              <a:rPr lang="en-US" altLang="zh-CN" sz="1400" dirty="0"/>
              <a:t>. Magnetic Resonance in Medicine.</a:t>
            </a:r>
            <a:endParaRPr lang="zh-CN" altLang="zh-CN" sz="1400" dirty="0"/>
          </a:p>
        </p:txBody>
      </p:sp>
      <p:sp>
        <p:nvSpPr>
          <p:cNvPr id="9" name="矩形 8"/>
          <p:cNvSpPr/>
          <p:nvPr/>
        </p:nvSpPr>
        <p:spPr>
          <a:xfrm>
            <a:off x="800826" y="1287240"/>
            <a:ext cx="4137671" cy="523220"/>
          </a:xfrm>
          <a:prstGeom prst="rect">
            <a:avLst/>
          </a:prstGeom>
        </p:spPr>
        <p:txBody>
          <a:bodyPr wrap="none">
            <a:spAutoFit/>
          </a:bodyPr>
          <a:lstStyle/>
          <a:p>
            <a:r>
              <a:rPr lang="zh-CN" altLang="zh-CN" sz="2800" b="1" dirty="0">
                <a:ea typeface="微软雅黑" panose="020B0503020204020204" pitchFamily="34" charset="-122"/>
              </a:rPr>
              <a:t>Dual-VENC Unwrapping</a:t>
            </a:r>
            <a:endParaRPr lang="zh-CN" altLang="en-US" sz="2800" b="1" dirty="0"/>
          </a:p>
        </p:txBody>
      </p:sp>
      <p:pic>
        <p:nvPicPr>
          <p:cNvPr id="11" name="图片 10"/>
          <p:cNvPicPr>
            <a:picLocks noChangeAspect="1"/>
          </p:cNvPicPr>
          <p:nvPr/>
        </p:nvPicPr>
        <p:blipFill>
          <a:blip r:embed="rId3"/>
          <a:stretch>
            <a:fillRect/>
          </a:stretch>
        </p:blipFill>
        <p:spPr>
          <a:xfrm>
            <a:off x="1789598" y="2212629"/>
            <a:ext cx="1591027" cy="743632"/>
          </a:xfrm>
          <a:prstGeom prst="rect">
            <a:avLst/>
          </a:prstGeom>
        </p:spPr>
      </p:pic>
      <p:pic>
        <p:nvPicPr>
          <p:cNvPr id="13" name="图片 12"/>
          <p:cNvPicPr>
            <a:picLocks noChangeAspect="1"/>
          </p:cNvPicPr>
          <p:nvPr/>
        </p:nvPicPr>
        <p:blipFill>
          <a:blip r:embed="rId4"/>
          <a:stretch>
            <a:fillRect/>
          </a:stretch>
        </p:blipFill>
        <p:spPr>
          <a:xfrm>
            <a:off x="800826" y="3311970"/>
            <a:ext cx="3568572" cy="1921539"/>
          </a:xfrm>
          <a:prstGeom prst="rect">
            <a:avLst/>
          </a:prstGeom>
        </p:spPr>
      </p:pic>
      <p:pic>
        <p:nvPicPr>
          <p:cNvPr id="14" name="图片 13"/>
          <p:cNvPicPr>
            <a:picLocks noChangeAspect="1"/>
          </p:cNvPicPr>
          <p:nvPr/>
        </p:nvPicPr>
        <p:blipFill>
          <a:blip r:embed="rId5"/>
          <a:stretch>
            <a:fillRect/>
          </a:stretch>
        </p:blipFill>
        <p:spPr>
          <a:xfrm>
            <a:off x="6305147" y="2717339"/>
            <a:ext cx="3990886" cy="823232"/>
          </a:xfrm>
          <a:prstGeom prst="rect">
            <a:avLst/>
          </a:prstGeom>
        </p:spPr>
      </p:pic>
      <p:pic>
        <p:nvPicPr>
          <p:cNvPr id="15" name="图片 14"/>
          <p:cNvPicPr>
            <a:picLocks noChangeAspect="1"/>
          </p:cNvPicPr>
          <p:nvPr/>
        </p:nvPicPr>
        <p:blipFill>
          <a:blip r:embed="rId6"/>
          <a:stretch>
            <a:fillRect/>
          </a:stretch>
        </p:blipFill>
        <p:spPr>
          <a:xfrm>
            <a:off x="5641861" y="3861349"/>
            <a:ext cx="5317456" cy="1129525"/>
          </a:xfrm>
          <a:prstGeom prst="rect">
            <a:avLst/>
          </a:prstGeom>
        </p:spPr>
      </p:pic>
      <p:pic>
        <p:nvPicPr>
          <p:cNvPr id="16" name="图片 15"/>
          <p:cNvPicPr>
            <a:picLocks noChangeAspect="1"/>
          </p:cNvPicPr>
          <p:nvPr/>
        </p:nvPicPr>
        <p:blipFill>
          <a:blip r:embed="rId7"/>
          <a:stretch>
            <a:fillRect/>
          </a:stretch>
        </p:blipFill>
        <p:spPr>
          <a:xfrm>
            <a:off x="5716795" y="5090118"/>
            <a:ext cx="5167587" cy="910834"/>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5665367" y="1819974"/>
                <a:ext cx="5293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zh-CN" sz="2800" b="1" i="1" dirty="0" smtClean="0">
                          <a:latin typeface="Cambria Math" panose="02040503050406030204" pitchFamily="18" charset="0"/>
                          <a:ea typeface="微软雅黑" panose="020B0503020204020204" pitchFamily="34" charset="-122"/>
                        </a:rPr>
                        <m:t>𝑽𝑬𝑵</m:t>
                      </m:r>
                      <m:sSub>
                        <m:sSubPr>
                          <m:ctrlPr>
                            <a:rPr lang="en-US" altLang="zh-CN" sz="2800" b="1" i="1" dirty="0" smtClean="0">
                              <a:latin typeface="Cambria Math" panose="02040503050406030204" pitchFamily="18" charset="0"/>
                              <a:ea typeface="微软雅黑" panose="020B0503020204020204" pitchFamily="34" charset="-122"/>
                            </a:rPr>
                          </m:ctrlPr>
                        </m:sSubPr>
                        <m:e>
                          <m:r>
                            <a:rPr lang="zh-CN" altLang="zh-CN" sz="2800" b="1" i="1" dirty="0" smtClean="0">
                              <a:latin typeface="Cambria Math" panose="02040503050406030204" pitchFamily="18" charset="0"/>
                              <a:ea typeface="微软雅黑" panose="020B0503020204020204" pitchFamily="34" charset="-122"/>
                            </a:rPr>
                            <m:t>𝑪</m:t>
                          </m:r>
                        </m:e>
                        <m:sub>
                          <m:r>
                            <a:rPr lang="en-US" altLang="zh-CN" sz="2800" b="1" i="1" dirty="0" smtClean="0">
                              <a:latin typeface="Cambria Math" panose="02040503050406030204" pitchFamily="18" charset="0"/>
                              <a:ea typeface="微软雅黑" panose="020B0503020204020204" pitchFamily="34" charset="-122"/>
                            </a:rPr>
                            <m:t>𝑳</m:t>
                          </m:r>
                        </m:sub>
                      </m:sSub>
                      <m:r>
                        <a:rPr lang="en-US" altLang="zh-CN" sz="2800" b="1" i="1" dirty="0">
                          <a:latin typeface="Cambria Math" panose="02040503050406030204" pitchFamily="18" charset="0"/>
                          <a:ea typeface="微软雅黑" panose="020B0503020204020204" pitchFamily="34" charset="-122"/>
                        </a:rPr>
                        <m:t> </m:t>
                      </m:r>
                      <m:r>
                        <a:rPr lang="zh-CN" altLang="zh-CN" sz="2800" b="1" i="1" dirty="0">
                          <a:latin typeface="Cambria Math" panose="02040503050406030204" pitchFamily="18" charset="0"/>
                          <a:ea typeface="微软雅黑" panose="020B0503020204020204" pitchFamily="34" charset="-122"/>
                        </a:rPr>
                        <m:t>=</m:t>
                      </m:r>
                      <m:r>
                        <a:rPr lang="en-US" altLang="zh-CN" sz="2800" b="1" i="1" dirty="0">
                          <a:latin typeface="Cambria Math" panose="02040503050406030204" pitchFamily="18" charset="0"/>
                          <a:ea typeface="微软雅黑" panose="020B0503020204020204" pitchFamily="34" charset="-122"/>
                        </a:rPr>
                        <m:t> </m:t>
                      </m:r>
                      <m:r>
                        <a:rPr lang="zh-CN" altLang="zh-CN" sz="2800" b="1" i="1" dirty="0">
                          <a:latin typeface="Cambria Math" panose="02040503050406030204" pitchFamily="18" charset="0"/>
                          <a:ea typeface="微软雅黑" panose="020B0503020204020204" pitchFamily="34" charset="-122"/>
                        </a:rPr>
                        <m:t>𝜷</m:t>
                      </m:r>
                      <m:r>
                        <a:rPr lang="zh-CN" altLang="zh-CN" sz="2800" b="1" i="1" dirty="0">
                          <a:latin typeface="Cambria Math" panose="02040503050406030204" pitchFamily="18" charset="0"/>
                          <a:ea typeface="微软雅黑" panose="020B0503020204020204" pitchFamily="34" charset="-122"/>
                        </a:rPr>
                        <m:t>𝑽𝑬𝑵</m:t>
                      </m:r>
                      <m:sSub>
                        <m:sSubPr>
                          <m:ctrlPr>
                            <a:rPr lang="en-US" altLang="zh-CN" sz="2800" b="1" i="1" dirty="0" smtClean="0">
                              <a:latin typeface="Cambria Math" panose="02040503050406030204" pitchFamily="18" charset="0"/>
                              <a:ea typeface="微软雅黑" panose="020B0503020204020204" pitchFamily="34" charset="-122"/>
                            </a:rPr>
                          </m:ctrlPr>
                        </m:sSubPr>
                        <m:e>
                          <m:r>
                            <a:rPr lang="zh-CN" altLang="zh-CN" sz="2800" b="1" i="1" dirty="0">
                              <a:latin typeface="Cambria Math" panose="02040503050406030204" pitchFamily="18" charset="0"/>
                              <a:ea typeface="微软雅黑" panose="020B0503020204020204" pitchFamily="34" charset="-122"/>
                            </a:rPr>
                            <m:t>𝑪</m:t>
                          </m:r>
                        </m:e>
                        <m:sub>
                          <m:r>
                            <a:rPr lang="en-US" altLang="zh-CN" sz="2800" b="1" i="1" dirty="0" smtClean="0">
                              <a:latin typeface="Cambria Math" panose="02040503050406030204" pitchFamily="18" charset="0"/>
                              <a:ea typeface="微软雅黑" panose="020B0503020204020204" pitchFamily="34" charset="-122"/>
                            </a:rPr>
                            <m:t>𝑯</m:t>
                          </m:r>
                        </m:sub>
                      </m:sSub>
                      <m:r>
                        <a:rPr lang="en-US" altLang="zh-CN" sz="2800" b="1" i="1" dirty="0">
                          <a:latin typeface="Cambria Math" panose="02040503050406030204" pitchFamily="18" charset="0"/>
                          <a:ea typeface="微软雅黑" panose="020B0503020204020204" pitchFamily="34" charset="-122"/>
                        </a:rPr>
                        <m:t> </m:t>
                      </m:r>
                      <m:r>
                        <a:rPr lang="zh-CN" altLang="zh-CN" sz="2800" b="1" i="1" dirty="0">
                          <a:latin typeface="Cambria Math" panose="02040503050406030204" pitchFamily="18" charset="0"/>
                          <a:ea typeface="微软雅黑" panose="020B0503020204020204" pitchFamily="34" charset="-122"/>
                        </a:rPr>
                        <m:t>,</m:t>
                      </m:r>
                      <m:r>
                        <a:rPr lang="en-US" altLang="zh-CN" sz="2800" b="1" i="1" dirty="0">
                          <a:latin typeface="Cambria Math" panose="02040503050406030204" pitchFamily="18" charset="0"/>
                          <a:ea typeface="微软雅黑" panose="020B0503020204020204" pitchFamily="34" charset="-122"/>
                        </a:rPr>
                        <m:t> </m:t>
                      </m:r>
                      <m:r>
                        <a:rPr lang="zh-CN" altLang="zh-CN" sz="2800" b="1" i="1" dirty="0">
                          <a:latin typeface="Cambria Math" panose="02040503050406030204" pitchFamily="18" charset="0"/>
                          <a:ea typeface="微软雅黑" panose="020B0503020204020204" pitchFamily="34" charset="-122"/>
                        </a:rPr>
                        <m:t>𝟎</m:t>
                      </m:r>
                      <m:r>
                        <a:rPr lang="zh-CN" altLang="zh-CN" sz="2800" b="1" i="1" dirty="0">
                          <a:latin typeface="Cambria Math" panose="02040503050406030204" pitchFamily="18" charset="0"/>
                          <a:ea typeface="微软雅黑" panose="020B0503020204020204" pitchFamily="34" charset="-122"/>
                        </a:rPr>
                        <m:t>&lt;</m:t>
                      </m:r>
                      <m:r>
                        <a:rPr lang="zh-CN" altLang="zh-CN" sz="2800" b="1" i="1" dirty="0">
                          <a:latin typeface="Cambria Math" panose="02040503050406030204" pitchFamily="18" charset="0"/>
                          <a:ea typeface="微软雅黑" panose="020B0503020204020204" pitchFamily="34" charset="-122"/>
                        </a:rPr>
                        <m:t>𝜷</m:t>
                      </m:r>
                      <m:r>
                        <a:rPr lang="zh-CN" altLang="zh-CN" sz="2800" b="1" i="1" dirty="0">
                          <a:latin typeface="Cambria Math" panose="02040503050406030204" pitchFamily="18" charset="0"/>
                          <a:ea typeface="微软雅黑" panose="020B0503020204020204" pitchFamily="34" charset="-122"/>
                        </a:rPr>
                        <m:t>&lt;</m:t>
                      </m:r>
                      <m:r>
                        <a:rPr lang="zh-CN" altLang="zh-CN" sz="2800" b="1" i="1" dirty="0">
                          <a:latin typeface="Cambria Math" panose="02040503050406030204" pitchFamily="18" charset="0"/>
                          <a:ea typeface="微软雅黑" panose="020B0503020204020204" pitchFamily="34" charset="-122"/>
                        </a:rPr>
                        <m:t>𝟏</m:t>
                      </m:r>
                    </m:oMath>
                  </m:oMathPara>
                </a14:m>
                <a:endParaRPr lang="zh-CN" altLang="en-US" sz="2800" b="1" dirty="0"/>
              </a:p>
            </p:txBody>
          </p:sp>
        </mc:Choice>
        <mc:Fallback xmlns="">
          <p:sp>
            <p:nvSpPr>
              <p:cNvPr id="18" name="矩形 17"/>
              <p:cNvSpPr>
                <a:spLocks noRot="1" noChangeAspect="1" noMove="1" noResize="1" noEditPoints="1" noAdjustHandles="1" noChangeArrowheads="1" noChangeShapeType="1" noTextEdit="1"/>
              </p:cNvSpPr>
              <p:nvPr/>
            </p:nvSpPr>
            <p:spPr>
              <a:xfrm>
                <a:off x="5665367" y="1819974"/>
                <a:ext cx="5293950"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904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770422" y="22696"/>
            <a:ext cx="10875745" cy="1325563"/>
          </a:xfrm>
        </p:spPr>
        <p:txBody>
          <a:bodyPr/>
          <a:lstStyle/>
          <a:p>
            <a:r>
              <a:rPr lang="en-US" altLang="zh-CN" b="1" dirty="0">
                <a:latin typeface="等线" panose="02010600030101010101" pitchFamily="2" charset="-122"/>
                <a:ea typeface="等线" panose="02010600030101010101" pitchFamily="2" charset="-122"/>
              </a:rPr>
              <a:t>Minimize TE</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Bernstein, M. A. , </a:t>
            </a:r>
            <a:r>
              <a:rPr lang="en-US" altLang="zh-CN" sz="1400" dirty="0" err="1"/>
              <a:t>Shimakawa</a:t>
            </a:r>
            <a:r>
              <a:rPr lang="en-US" altLang="zh-CN" sz="1400" dirty="0"/>
              <a:t>, A. , &amp; </a:t>
            </a:r>
            <a:r>
              <a:rPr lang="en-US" altLang="zh-CN" sz="1400" dirty="0" err="1"/>
              <a:t>Pelc</a:t>
            </a:r>
            <a:r>
              <a:rPr lang="en-US" altLang="zh-CN" sz="1400" dirty="0"/>
              <a:t>, N. J. . (1992). Minimizing </a:t>
            </a:r>
            <a:r>
              <a:rPr lang="en-US" altLang="zh-CN" sz="1400" dirty="0" err="1"/>
              <a:t>te</a:t>
            </a:r>
            <a:r>
              <a:rPr lang="en-US" altLang="zh-CN" sz="1400" dirty="0"/>
              <a:t> in moment-nulled or flow-encoded two-and three-dimensional gradient-echo imaging. Journal of magnetic resonance imaging : JMRI, 2(5), 583-588.</a:t>
            </a:r>
            <a:endParaRPr lang="zh-CN" altLang="zh-CN" sz="1400" dirty="0"/>
          </a:p>
        </p:txBody>
      </p:sp>
      <p:pic>
        <p:nvPicPr>
          <p:cNvPr id="4" name="图片 3"/>
          <p:cNvPicPr>
            <a:picLocks noChangeAspect="1"/>
          </p:cNvPicPr>
          <p:nvPr/>
        </p:nvPicPr>
        <p:blipFill>
          <a:blip r:embed="rId3"/>
          <a:stretch>
            <a:fillRect/>
          </a:stretch>
        </p:blipFill>
        <p:spPr>
          <a:xfrm>
            <a:off x="1072923" y="972911"/>
            <a:ext cx="4657725" cy="5010150"/>
          </a:xfrm>
          <a:prstGeom prst="rect">
            <a:avLst/>
          </a:prstGeom>
        </p:spPr>
      </p:pic>
      <p:pic>
        <p:nvPicPr>
          <p:cNvPr id="5" name="图片 4"/>
          <p:cNvPicPr>
            <a:picLocks noChangeAspect="1"/>
          </p:cNvPicPr>
          <p:nvPr/>
        </p:nvPicPr>
        <p:blipFill>
          <a:blip r:embed="rId4"/>
          <a:stretch>
            <a:fillRect/>
          </a:stretch>
        </p:blipFill>
        <p:spPr>
          <a:xfrm>
            <a:off x="6354534" y="767120"/>
            <a:ext cx="5122731" cy="2539093"/>
          </a:xfrm>
          <a:prstGeom prst="rect">
            <a:avLst/>
          </a:prstGeom>
        </p:spPr>
      </p:pic>
      <p:pic>
        <p:nvPicPr>
          <p:cNvPr id="6" name="图片 5"/>
          <p:cNvPicPr>
            <a:picLocks noChangeAspect="1"/>
          </p:cNvPicPr>
          <p:nvPr/>
        </p:nvPicPr>
        <p:blipFill>
          <a:blip r:embed="rId5"/>
          <a:stretch>
            <a:fillRect/>
          </a:stretch>
        </p:blipFill>
        <p:spPr>
          <a:xfrm>
            <a:off x="6182405" y="3477986"/>
            <a:ext cx="5623726" cy="572651"/>
          </a:xfrm>
          <a:prstGeom prst="rect">
            <a:avLst/>
          </a:prstGeom>
        </p:spPr>
      </p:pic>
      <p:pic>
        <p:nvPicPr>
          <p:cNvPr id="7" name="图片 6"/>
          <p:cNvPicPr>
            <a:picLocks noChangeAspect="1"/>
          </p:cNvPicPr>
          <p:nvPr/>
        </p:nvPicPr>
        <p:blipFill>
          <a:blip r:embed="rId6"/>
          <a:stretch>
            <a:fillRect/>
          </a:stretch>
        </p:blipFill>
        <p:spPr>
          <a:xfrm>
            <a:off x="6280646" y="4050637"/>
            <a:ext cx="5427244" cy="511468"/>
          </a:xfrm>
          <a:prstGeom prst="rect">
            <a:avLst/>
          </a:prstGeom>
        </p:spPr>
      </p:pic>
      <p:pic>
        <p:nvPicPr>
          <p:cNvPr id="8" name="图片 7"/>
          <p:cNvPicPr>
            <a:picLocks noChangeAspect="1"/>
          </p:cNvPicPr>
          <p:nvPr/>
        </p:nvPicPr>
        <p:blipFill>
          <a:blip r:embed="rId7"/>
          <a:stretch>
            <a:fillRect/>
          </a:stretch>
        </p:blipFill>
        <p:spPr>
          <a:xfrm>
            <a:off x="6354534" y="4811080"/>
            <a:ext cx="5165494" cy="1020500"/>
          </a:xfrm>
          <a:prstGeom prst="rect">
            <a:avLst/>
          </a:prstGeom>
        </p:spPr>
      </p:pic>
    </p:spTree>
    <p:extLst>
      <p:ext uri="{BB962C8B-B14F-4D97-AF65-F5344CB8AC3E}">
        <p14:creationId xmlns:p14="http://schemas.microsoft.com/office/powerpoint/2010/main" val="182869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770422" y="22696"/>
            <a:ext cx="10875745" cy="1325563"/>
          </a:xfrm>
        </p:spPr>
        <p:txBody>
          <a:bodyPr/>
          <a:lstStyle/>
          <a:p>
            <a:r>
              <a:rPr lang="en-US" altLang="zh-CN" b="1" dirty="0">
                <a:latin typeface="等线" panose="02010600030101010101" pitchFamily="2" charset="-122"/>
                <a:ea typeface="等线" panose="02010600030101010101" pitchFamily="2" charset="-122"/>
              </a:rPr>
              <a:t>Minimize TE</a:t>
            </a:r>
            <a:endParaRPr lang="zh-CN" altLang="en-US" b="1" dirty="0">
              <a:latin typeface="等线" panose="02010600030101010101" pitchFamily="2" charset="-122"/>
              <a:ea typeface="等线" panose="02010600030101010101" pitchFamily="2" charset="-122"/>
            </a:endParaRPr>
          </a:p>
        </p:txBody>
      </p:sp>
      <p:sp>
        <p:nvSpPr>
          <p:cNvPr id="3" name="文本框 2"/>
          <p:cNvSpPr txBox="1"/>
          <p:nvPr/>
        </p:nvSpPr>
        <p:spPr>
          <a:xfrm>
            <a:off x="490888" y="6343048"/>
            <a:ext cx="10761045" cy="523220"/>
          </a:xfrm>
          <a:prstGeom prst="rect">
            <a:avLst/>
          </a:prstGeom>
          <a:noFill/>
        </p:spPr>
        <p:txBody>
          <a:bodyPr wrap="square" rtlCol="0">
            <a:spAutoFit/>
          </a:bodyPr>
          <a:lstStyle/>
          <a:p>
            <a:r>
              <a:rPr lang="en-US" altLang="zh-CN" sz="1400" dirty="0"/>
              <a:t>O'Brien, K. R. , Myerson, S. G. , Cowan, B. R. , Young, A. A. , &amp; Robson, M. D. . (2009). Phase contrast ultrashort </a:t>
            </a:r>
            <a:r>
              <a:rPr lang="en-US" altLang="zh-CN" sz="1400" dirty="0" err="1"/>
              <a:t>te</a:t>
            </a:r>
            <a:r>
              <a:rPr lang="en-US" altLang="zh-CN" sz="1400" dirty="0"/>
              <a:t>: a more reliable technique for measurement of high-velocity turbulent stenotic jets. Magnetic Resonance in Medicine, 62(3), 626-636.</a:t>
            </a:r>
            <a:endParaRPr lang="zh-CN" altLang="zh-CN" sz="1400" dirty="0"/>
          </a:p>
        </p:txBody>
      </p:sp>
      <p:pic>
        <p:nvPicPr>
          <p:cNvPr id="9" name="图片 8"/>
          <p:cNvPicPr>
            <a:picLocks noChangeAspect="1"/>
          </p:cNvPicPr>
          <p:nvPr/>
        </p:nvPicPr>
        <p:blipFill>
          <a:blip r:embed="rId3"/>
          <a:stretch>
            <a:fillRect/>
          </a:stretch>
        </p:blipFill>
        <p:spPr>
          <a:xfrm>
            <a:off x="642185" y="943655"/>
            <a:ext cx="5229225" cy="5133975"/>
          </a:xfrm>
          <a:prstGeom prst="rect">
            <a:avLst/>
          </a:prstGeom>
        </p:spPr>
      </p:pic>
      <p:pic>
        <p:nvPicPr>
          <p:cNvPr id="10" name="图片 9"/>
          <p:cNvPicPr>
            <a:picLocks noChangeAspect="1"/>
          </p:cNvPicPr>
          <p:nvPr/>
        </p:nvPicPr>
        <p:blipFill>
          <a:blip r:embed="rId4"/>
          <a:stretch>
            <a:fillRect/>
          </a:stretch>
        </p:blipFill>
        <p:spPr>
          <a:xfrm>
            <a:off x="6201326" y="1010330"/>
            <a:ext cx="5114925" cy="5067300"/>
          </a:xfrm>
          <a:prstGeom prst="rect">
            <a:avLst/>
          </a:prstGeom>
        </p:spPr>
      </p:pic>
    </p:spTree>
    <p:extLst>
      <p:ext uri="{BB962C8B-B14F-4D97-AF65-F5344CB8AC3E}">
        <p14:creationId xmlns:p14="http://schemas.microsoft.com/office/powerpoint/2010/main" val="86739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175654"/>
            <a:ext cx="10515600" cy="1325563"/>
          </a:xfrm>
        </p:spPr>
        <p:txBody>
          <a:bodyPr/>
          <a:lstStyle/>
          <a:p>
            <a:r>
              <a:rPr lang="en-US" altLang="zh-CN" b="1" dirty="0">
                <a:latin typeface="+mn-lt"/>
              </a:rPr>
              <a:t>References</a:t>
            </a:r>
            <a:endParaRPr lang="zh-CN" altLang="en-US" b="1" dirty="0">
              <a:latin typeface="+mn-lt"/>
            </a:endParaRPr>
          </a:p>
        </p:txBody>
      </p:sp>
      <p:sp>
        <p:nvSpPr>
          <p:cNvPr id="3" name="内容占位符 2">
            <a:extLst>
              <a:ext uri="{FF2B5EF4-FFF2-40B4-BE49-F238E27FC236}">
                <a16:creationId xmlns:a16="http://schemas.microsoft.com/office/drawing/2014/main" id="{89BAF5D8-2B7C-4C0A-A0E1-BD75F6E8CF72}"/>
              </a:ext>
            </a:extLst>
          </p:cNvPr>
          <p:cNvSpPr>
            <a:spLocks noGrp="1"/>
          </p:cNvSpPr>
          <p:nvPr>
            <p:ph idx="1"/>
          </p:nvPr>
        </p:nvSpPr>
        <p:spPr>
          <a:xfrm>
            <a:off x="838200" y="1334736"/>
            <a:ext cx="10515600" cy="5055903"/>
          </a:xfrm>
        </p:spPr>
        <p:txBody>
          <a:bodyPr>
            <a:normAutofit fontScale="77500" lnSpcReduction="20000"/>
          </a:bodyPr>
          <a:lstStyle/>
          <a:p>
            <a:pPr marL="514350" indent="-514350">
              <a:lnSpc>
                <a:spcPct val="100000"/>
              </a:lnSpc>
              <a:buFont typeface="+mj-lt"/>
              <a:buAutoNum type="arabicPeriod"/>
            </a:pPr>
            <a:r>
              <a:rPr lang="en-US" altLang="zh-CN" sz="2600" dirty="0"/>
              <a:t>Bernstein, M. A., King, K. F., &amp; Zhou, X. J. (2004). Handbook of MRI pulse sequences. Elsevier Academic Press. </a:t>
            </a:r>
          </a:p>
          <a:p>
            <a:pPr marL="514350" indent="-514350">
              <a:lnSpc>
                <a:spcPct val="100000"/>
              </a:lnSpc>
              <a:buFont typeface="+mj-lt"/>
              <a:buAutoNum type="arabicPeriod"/>
            </a:pPr>
            <a:r>
              <a:rPr lang="en-US" altLang="zh-CN" sz="2600" dirty="0" err="1"/>
              <a:t>Markl</a:t>
            </a:r>
            <a:r>
              <a:rPr lang="en-US" altLang="zh-CN" sz="2600" dirty="0"/>
              <a:t>, M., </a:t>
            </a:r>
            <a:r>
              <a:rPr lang="en-US" altLang="zh-CN" sz="2600" dirty="0" err="1"/>
              <a:t>Frydrychowicz</a:t>
            </a:r>
            <a:r>
              <a:rPr lang="en-US" altLang="zh-CN" sz="2600" dirty="0"/>
              <a:t>, A., </a:t>
            </a:r>
            <a:r>
              <a:rPr lang="en-US" altLang="zh-CN" sz="2600" dirty="0" err="1"/>
              <a:t>Kozerke</a:t>
            </a:r>
            <a:r>
              <a:rPr lang="en-US" altLang="zh-CN" sz="2600" dirty="0"/>
              <a:t>, S., Hope, M., &amp; </a:t>
            </a:r>
            <a:r>
              <a:rPr lang="en-US" altLang="zh-CN" sz="2600" dirty="0" err="1"/>
              <a:t>Wieben</a:t>
            </a:r>
            <a:r>
              <a:rPr lang="en-US" altLang="zh-CN" sz="2600" dirty="0"/>
              <a:t>, O. (2012). </a:t>
            </a:r>
            <a:r>
              <a:rPr lang="en-US" altLang="zh-CN" sz="2600" dirty="0" err="1"/>
              <a:t>4D</a:t>
            </a:r>
            <a:r>
              <a:rPr lang="en-US" altLang="zh-CN" sz="2600" dirty="0"/>
              <a:t> flow MRI. Journal of Magnetic Resonance Imaging, 36(5), 1015-1036. </a:t>
            </a:r>
            <a:r>
              <a:rPr lang="en-US" altLang="zh-CN" sz="2600" dirty="0" err="1"/>
              <a:t>doi:10.1002</a:t>
            </a:r>
            <a:r>
              <a:rPr lang="en-US" altLang="zh-CN" sz="2600" dirty="0"/>
              <a:t>/</a:t>
            </a:r>
            <a:r>
              <a:rPr lang="en-US" altLang="zh-CN" sz="2600" dirty="0" err="1"/>
              <a:t>jmri.23632</a:t>
            </a:r>
            <a:endParaRPr lang="en-US" altLang="zh-CN" sz="2600" dirty="0"/>
          </a:p>
          <a:p>
            <a:pPr marL="514350" indent="-514350">
              <a:lnSpc>
                <a:spcPct val="100000"/>
              </a:lnSpc>
              <a:buFont typeface="+mj-lt"/>
              <a:buAutoNum type="arabicPeriod"/>
            </a:pPr>
            <a:r>
              <a:rPr lang="en-US" altLang="zh-CN" sz="2600" dirty="0" err="1"/>
              <a:t>Funai</a:t>
            </a:r>
            <a:r>
              <a:rPr lang="en-US" altLang="zh-CN" sz="2600" dirty="0"/>
              <a:t>, A. K., Fessler, J. A., Yeo, D. T. B., </a:t>
            </a:r>
            <a:r>
              <a:rPr lang="en-US" altLang="zh-CN" sz="2600" dirty="0" err="1"/>
              <a:t>Olafsson</a:t>
            </a:r>
            <a:r>
              <a:rPr lang="en-US" altLang="zh-CN" sz="2600" dirty="0"/>
              <a:t>, V. T., &amp; Noll, D. C. (2008). Regularized Field Map Estimation in MRI. IEEE Transactions on Medical Imaging, 27(10), 1484-1494. </a:t>
            </a:r>
            <a:r>
              <a:rPr lang="en-US" altLang="zh-CN" sz="2600" dirty="0" err="1"/>
              <a:t>doi:10.1109</a:t>
            </a:r>
            <a:r>
              <a:rPr lang="en-US" altLang="zh-CN" sz="2600" dirty="0"/>
              <a:t>/</a:t>
            </a:r>
            <a:r>
              <a:rPr lang="en-US" altLang="zh-CN" sz="2600" dirty="0" err="1"/>
              <a:t>TMI.2008.923956</a:t>
            </a:r>
            <a:endParaRPr lang="en-US" altLang="zh-CN" sz="2600" dirty="0"/>
          </a:p>
          <a:p>
            <a:pPr marL="514350" indent="-514350">
              <a:lnSpc>
                <a:spcPct val="100000"/>
              </a:lnSpc>
              <a:buFont typeface="+mj-lt"/>
              <a:buAutoNum type="arabicPeriod"/>
            </a:pPr>
            <a:r>
              <a:rPr lang="en-US" altLang="zh-CN" sz="2600" dirty="0"/>
              <a:t>Ong, F., Cheng, J., &amp; Lustig, M. (2017). General Phase Regularized Reconstruction using Phase Cycling. </a:t>
            </a:r>
            <a:r>
              <a:rPr lang="en-US" altLang="zh-CN" sz="2600" dirty="0" err="1"/>
              <a:t>arXiv</a:t>
            </a:r>
            <a:r>
              <a:rPr lang="en-US" altLang="zh-CN" sz="2600" dirty="0"/>
              <a:t> e-prints. Retrieved from https://ui.adsabs.harvard.edu/abs/2017arXiv170905374O</a:t>
            </a:r>
          </a:p>
          <a:p>
            <a:pPr marL="514350" indent="-514350">
              <a:lnSpc>
                <a:spcPct val="100000"/>
              </a:lnSpc>
              <a:buFont typeface="+mj-lt"/>
              <a:buAutoNum type="arabicPeriod"/>
            </a:pPr>
            <a:r>
              <a:rPr lang="en-US" altLang="zh-CN" sz="2600" dirty="0"/>
              <a:t>Mansfield, P., &amp; Chapman, B. (1986). Active magnetic screening of coils for static and time-dependent magnetic field generation in NMR imaging. </a:t>
            </a:r>
            <a:r>
              <a:rPr lang="en-US" altLang="zh-CN" sz="2600" i="1" dirty="0"/>
              <a:t>Journal of Physics E: Scientific Instruments, 19</a:t>
            </a:r>
            <a:r>
              <a:rPr lang="en-US" altLang="zh-CN" sz="2600" dirty="0"/>
              <a:t>(7), 540-545. </a:t>
            </a:r>
            <a:r>
              <a:rPr lang="en-US" altLang="zh-CN" sz="2600" dirty="0" err="1"/>
              <a:t>doi:10.1088</a:t>
            </a:r>
            <a:r>
              <a:rPr lang="en-US" altLang="zh-CN" sz="2600" dirty="0"/>
              <a:t>/0022-3735/19/7/008</a:t>
            </a:r>
            <a:endParaRPr lang="en-US" altLang="zh-CN" sz="2600" i="1" dirty="0"/>
          </a:p>
          <a:p>
            <a:pPr marL="514350" indent="-514350">
              <a:lnSpc>
                <a:spcPct val="100000"/>
              </a:lnSpc>
              <a:buFont typeface="+mj-lt"/>
              <a:buAutoNum type="arabicPeriod"/>
            </a:pPr>
            <a:r>
              <a:rPr lang="en-US" altLang="zh-CN" sz="2600" dirty="0"/>
              <a:t>Weavers, P. T., Tao, S., </a:t>
            </a:r>
            <a:r>
              <a:rPr lang="en-US" altLang="zh-CN" sz="2600" dirty="0" err="1"/>
              <a:t>Trzasko</a:t>
            </a:r>
            <a:r>
              <a:rPr lang="en-US" altLang="zh-CN" sz="2600" dirty="0"/>
              <a:t>, J. D., </a:t>
            </a:r>
            <a:r>
              <a:rPr lang="en-US" altLang="zh-CN" sz="2600" dirty="0" err="1"/>
              <a:t>Frigo</a:t>
            </a:r>
            <a:r>
              <a:rPr lang="en-US" altLang="zh-CN" sz="2600" dirty="0"/>
              <a:t>, L. M., Shu, Y., Frick, M. A., . . . Bernstein, M. A. (2018). </a:t>
            </a:r>
            <a:r>
              <a:rPr lang="en-US" altLang="zh-CN" sz="2600" dirty="0" err="1"/>
              <a:t>B0</a:t>
            </a:r>
            <a:r>
              <a:rPr lang="en-US" altLang="zh-CN" sz="2600" dirty="0"/>
              <a:t> concomitant field compensation for MRI systems employing asymmetric transverse gradient coils. Magnetic Resonance in Medicine, 79(3), 1538-1544. </a:t>
            </a:r>
            <a:r>
              <a:rPr lang="en-US" altLang="zh-CN" sz="2600" dirty="0" err="1"/>
              <a:t>doi:10.1002</a:t>
            </a:r>
            <a:r>
              <a:rPr lang="en-US" altLang="zh-CN" sz="2600" dirty="0"/>
              <a:t>/</a:t>
            </a:r>
            <a:r>
              <a:rPr lang="en-US" altLang="zh-CN" sz="2600" dirty="0" err="1"/>
              <a:t>mrm.26790</a:t>
            </a: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3864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175654"/>
            <a:ext cx="10515600" cy="1325563"/>
          </a:xfrm>
        </p:spPr>
        <p:txBody>
          <a:bodyPr/>
          <a:lstStyle/>
          <a:p>
            <a:r>
              <a:rPr lang="en-US" altLang="zh-CN" b="1" dirty="0">
                <a:latin typeface="+mn-lt"/>
              </a:rPr>
              <a:t>References</a:t>
            </a:r>
            <a:endParaRPr lang="zh-CN" altLang="en-US" b="1" dirty="0">
              <a:latin typeface="+mn-lt"/>
            </a:endParaRPr>
          </a:p>
        </p:txBody>
      </p:sp>
      <p:sp>
        <p:nvSpPr>
          <p:cNvPr id="3" name="内容占位符 2">
            <a:extLst>
              <a:ext uri="{FF2B5EF4-FFF2-40B4-BE49-F238E27FC236}">
                <a16:creationId xmlns:a16="http://schemas.microsoft.com/office/drawing/2014/main" id="{89BAF5D8-2B7C-4C0A-A0E1-BD75F6E8CF72}"/>
              </a:ext>
            </a:extLst>
          </p:cNvPr>
          <p:cNvSpPr>
            <a:spLocks noGrp="1"/>
          </p:cNvSpPr>
          <p:nvPr>
            <p:ph idx="1"/>
          </p:nvPr>
        </p:nvSpPr>
        <p:spPr>
          <a:xfrm>
            <a:off x="838200" y="1334736"/>
            <a:ext cx="10515600" cy="5055903"/>
          </a:xfrm>
        </p:spPr>
        <p:txBody>
          <a:bodyPr>
            <a:normAutofit fontScale="62500" lnSpcReduction="20000"/>
          </a:bodyPr>
          <a:lstStyle/>
          <a:p>
            <a:pPr marL="514350" indent="-514350">
              <a:lnSpc>
                <a:spcPct val="100000"/>
              </a:lnSpc>
              <a:buFont typeface="+mj-lt"/>
              <a:buAutoNum type="arabicPeriod"/>
            </a:pPr>
            <a:r>
              <a:rPr lang="en-US" altLang="zh-CN" sz="2600" dirty="0"/>
              <a:t>Tang, C. , Blatter, D. D. and Parker, D. L. (1993), Accuracy of phase‐contrast flow measurements in the presence of partial‐volume effects. J. </a:t>
            </a:r>
            <a:r>
              <a:rPr lang="en-US" altLang="zh-CN" sz="2600" dirty="0" err="1"/>
              <a:t>Magn</a:t>
            </a:r>
            <a:r>
              <a:rPr lang="en-US" altLang="zh-CN" sz="2600" dirty="0"/>
              <a:t>. </a:t>
            </a:r>
            <a:r>
              <a:rPr lang="en-US" altLang="zh-CN" sz="2600" dirty="0" err="1"/>
              <a:t>Reson</a:t>
            </a:r>
            <a:r>
              <a:rPr lang="en-US" altLang="zh-CN" sz="2600" dirty="0"/>
              <a:t>. Imaging, 3: 377-385.</a:t>
            </a:r>
          </a:p>
          <a:p>
            <a:pPr marL="514350" indent="-514350">
              <a:lnSpc>
                <a:spcPct val="100000"/>
              </a:lnSpc>
              <a:buFont typeface="+mj-lt"/>
              <a:buAutoNum type="arabicPeriod"/>
            </a:pPr>
            <a:r>
              <a:rPr lang="en-US" altLang="zh-CN" sz="2600" dirty="0"/>
              <a:t>Tang, C. , Blatter, D. D. and Parker, D. L. (1995), Correction of partial‐volume effects in phase‐contrast flow measurements. J. </a:t>
            </a:r>
            <a:r>
              <a:rPr lang="en-US" altLang="zh-CN" sz="2600" dirty="0" err="1"/>
              <a:t>Magn</a:t>
            </a:r>
            <a:r>
              <a:rPr lang="en-US" altLang="zh-CN" sz="2600" dirty="0"/>
              <a:t>. </a:t>
            </a:r>
            <a:r>
              <a:rPr lang="en-US" altLang="zh-CN" sz="2600" dirty="0" err="1"/>
              <a:t>Reson</a:t>
            </a:r>
            <a:r>
              <a:rPr lang="en-US" altLang="zh-CN" sz="2600" dirty="0"/>
              <a:t>. Imaging, 5: 175-180.</a:t>
            </a:r>
          </a:p>
          <a:p>
            <a:pPr marL="514350" indent="-514350">
              <a:lnSpc>
                <a:spcPct val="100000"/>
              </a:lnSpc>
              <a:buFont typeface="+mj-lt"/>
              <a:buAutoNum type="arabicPeriod"/>
            </a:pPr>
            <a:r>
              <a:rPr lang="en-US" altLang="zh-CN" sz="2600" dirty="0"/>
              <a:t>Hamilton, C. A. (1994). Correction of partial volume inaccuracies in quantitative phase contrast MR angiography. Magnetic Resonance Imaging, 12(7), 1127-1130.</a:t>
            </a:r>
          </a:p>
          <a:p>
            <a:pPr marL="514350" indent="-514350">
              <a:lnSpc>
                <a:spcPct val="100000"/>
              </a:lnSpc>
              <a:buFont typeface="+mj-lt"/>
              <a:buAutoNum type="arabicPeriod"/>
            </a:pPr>
            <a:r>
              <a:rPr lang="en-US" altLang="zh-CN" sz="2600" dirty="0" err="1"/>
              <a:t>Polzin</a:t>
            </a:r>
            <a:r>
              <a:rPr lang="en-US" altLang="zh-CN" sz="2600" dirty="0"/>
              <a:t>, J. A., Alley, M. T., Korosec, F. R., </a:t>
            </a:r>
            <a:r>
              <a:rPr lang="en-US" altLang="zh-CN" sz="2600" dirty="0" err="1"/>
              <a:t>Gristn</a:t>
            </a:r>
            <a:r>
              <a:rPr lang="en-US" altLang="zh-CN" sz="2600" dirty="0"/>
              <a:t>, T. M., Wang, Y.,... </a:t>
            </a:r>
            <a:r>
              <a:rPr lang="en-US" altLang="zh-CN" sz="2600" dirty="0" err="1"/>
              <a:t>Mistretta</a:t>
            </a:r>
            <a:r>
              <a:rPr lang="en-US" altLang="zh-CN" sz="2600" dirty="0"/>
              <a:t>, C. A. (1995). A complex-difference phase-contrast technique for measurement of volume flow rates. Journal of Magnetic Resonance Imaging, 5(2), 129-137.</a:t>
            </a:r>
          </a:p>
          <a:p>
            <a:pPr marL="514350" indent="-514350">
              <a:lnSpc>
                <a:spcPct val="100000"/>
              </a:lnSpc>
              <a:buFont typeface="+mj-lt"/>
              <a:buAutoNum type="arabicPeriod"/>
            </a:pPr>
            <a:r>
              <a:rPr lang="en-US" altLang="zh-CN" sz="2600" dirty="0"/>
              <a:t>Walker, P. G., </a:t>
            </a:r>
            <a:r>
              <a:rPr lang="en-US" altLang="zh-CN" sz="2600" dirty="0" err="1"/>
              <a:t>Cranney</a:t>
            </a:r>
            <a:r>
              <a:rPr lang="en-US" altLang="zh-CN" sz="2600" dirty="0"/>
              <a:t>, G. B., </a:t>
            </a:r>
            <a:r>
              <a:rPr lang="en-US" altLang="zh-CN" sz="2600" dirty="0" err="1"/>
              <a:t>Scheidegger</a:t>
            </a:r>
            <a:r>
              <a:rPr lang="en-US" altLang="zh-CN" sz="2600" dirty="0"/>
              <a:t>, M. B., </a:t>
            </a:r>
            <a:r>
              <a:rPr lang="en-US" altLang="zh-CN" sz="2600" dirty="0" err="1"/>
              <a:t>Waseleski</a:t>
            </a:r>
            <a:r>
              <a:rPr lang="en-US" altLang="zh-CN" sz="2600" dirty="0"/>
              <a:t>, G., </a:t>
            </a:r>
            <a:r>
              <a:rPr lang="en-US" altLang="zh-CN" sz="2600" dirty="0" err="1"/>
              <a:t>Pohost</a:t>
            </a:r>
            <a:r>
              <a:rPr lang="en-US" altLang="zh-CN" sz="2600" dirty="0"/>
              <a:t>, G. M., &amp; </a:t>
            </a:r>
            <a:r>
              <a:rPr lang="en-US" altLang="zh-CN" sz="2600" dirty="0" err="1"/>
              <a:t>Yoganathan</a:t>
            </a:r>
            <a:r>
              <a:rPr lang="en-US" altLang="zh-CN" sz="2600" dirty="0"/>
              <a:t>, A. P. (1993). </a:t>
            </a:r>
            <a:r>
              <a:rPr lang="en-US" altLang="zh-CN" sz="2600" dirty="0" err="1"/>
              <a:t>Semiautomated</a:t>
            </a:r>
            <a:r>
              <a:rPr lang="en-US" altLang="zh-CN" sz="2600" dirty="0"/>
              <a:t> method for noise reduction and background phase error correction in MR phase velocity data. Journal of Magnetic Resonance Imaging, 3(3), 521–530.</a:t>
            </a:r>
          </a:p>
          <a:p>
            <a:pPr marL="514350" indent="-514350">
              <a:lnSpc>
                <a:spcPct val="100000"/>
              </a:lnSpc>
              <a:buFont typeface="+mj-lt"/>
              <a:buAutoNum type="arabicPeriod"/>
            </a:pPr>
            <a:r>
              <a:rPr lang="en-US" altLang="zh-CN" sz="2600" dirty="0" err="1"/>
              <a:t>Lankhaar</a:t>
            </a:r>
            <a:r>
              <a:rPr lang="en-US" altLang="zh-CN" sz="2600" dirty="0"/>
              <a:t>, J., </a:t>
            </a:r>
            <a:r>
              <a:rPr lang="en-US" altLang="zh-CN" sz="2600" dirty="0" err="1"/>
              <a:t>Hofman</a:t>
            </a:r>
            <a:r>
              <a:rPr lang="en-US" altLang="zh-CN" sz="2600" dirty="0"/>
              <a:t>, M. B. M., Marcus, J. T., </a:t>
            </a:r>
            <a:r>
              <a:rPr lang="en-US" altLang="zh-CN" sz="2600" dirty="0" err="1"/>
              <a:t>Zwanenburg</a:t>
            </a:r>
            <a:r>
              <a:rPr lang="en-US" altLang="zh-CN" sz="2600" dirty="0"/>
              <a:t>, J. J. M., </a:t>
            </a:r>
            <a:r>
              <a:rPr lang="en-US" altLang="zh-CN" sz="2600" dirty="0" err="1"/>
              <a:t>Faes</a:t>
            </a:r>
            <a:r>
              <a:rPr lang="en-US" altLang="zh-CN" sz="2600" dirty="0"/>
              <a:t>, T. J. C.,... </a:t>
            </a:r>
            <a:r>
              <a:rPr lang="en-US" altLang="zh-CN" sz="2600" dirty="0" err="1"/>
              <a:t>Vonk-Noordegraaf</a:t>
            </a:r>
            <a:r>
              <a:rPr lang="en-US" altLang="zh-CN" sz="2600" dirty="0"/>
              <a:t>, A. (2005). Correction of phase offset errors in main pulmonary artery flow quantification. Journal of Magnetic Resonance Imaging, 22(1), 73-79.</a:t>
            </a:r>
          </a:p>
          <a:p>
            <a:pPr marL="514350" indent="-514350">
              <a:lnSpc>
                <a:spcPct val="100000"/>
              </a:lnSpc>
              <a:buFont typeface="+mj-lt"/>
              <a:buAutoNum type="arabicPeriod"/>
            </a:pPr>
            <a:r>
              <a:rPr lang="en-US" altLang="zh-CN" sz="2600" dirty="0" err="1"/>
              <a:t>Chernobelsky</a:t>
            </a:r>
            <a:r>
              <a:rPr lang="en-US" altLang="zh-CN" sz="2600" dirty="0"/>
              <a:t>, A., </a:t>
            </a:r>
            <a:r>
              <a:rPr lang="en-US" altLang="zh-CN" sz="2600" dirty="0" err="1"/>
              <a:t>Shubayev</a:t>
            </a:r>
            <a:r>
              <a:rPr lang="en-US" altLang="zh-CN" sz="2600" dirty="0"/>
              <a:t>, O., </a:t>
            </a:r>
            <a:r>
              <a:rPr lang="en-US" altLang="zh-CN" sz="2600" dirty="0" err="1"/>
              <a:t>Comeau</a:t>
            </a:r>
            <a:r>
              <a:rPr lang="en-US" altLang="zh-CN" sz="2600" dirty="0"/>
              <a:t>, C. R., &amp; Wolff, S. D. (2007). Baseline Correction of Phase Contrast Images Improves Quantification of Blood Flow in the Great Vessels. Journal of Cardiovascular Magnetic Resonance, 9(4), 681–685.</a:t>
            </a:r>
            <a:endParaRPr lang="zh-CN" altLang="zh-CN" sz="2600" dirty="0"/>
          </a:p>
          <a:p>
            <a:pPr marL="514350" indent="-514350">
              <a:lnSpc>
                <a:spcPct val="100000"/>
              </a:lnSpc>
              <a:buFont typeface="+mj-lt"/>
              <a:buAutoNum type="arabicPeriod"/>
            </a:pPr>
            <a:r>
              <a:rPr lang="en-US" altLang="zh-CN" sz="2200" dirty="0" err="1"/>
              <a:t>Caprihan</a:t>
            </a:r>
            <a:r>
              <a:rPr lang="en-US" altLang="zh-CN" sz="2200" dirty="0"/>
              <a:t>, A., </a:t>
            </a:r>
            <a:r>
              <a:rPr lang="en-US" altLang="zh-CN" sz="2200" dirty="0" err="1"/>
              <a:t>Altobelli</a:t>
            </a:r>
            <a:r>
              <a:rPr lang="en-US" altLang="zh-CN" sz="2200" dirty="0"/>
              <a:t>, S. ., &amp; Benitez-Read, E. (1990). Flow-velocity imaging from linear regression of phase images with techniques for reducing eddy-current effects. Journal of Magnetic Resonance (1969), 90(1), 71–89.</a:t>
            </a:r>
            <a:endParaRPr lang="en-US" altLang="zh-CN" sz="2600" dirty="0"/>
          </a:p>
          <a:p>
            <a:pPr marL="514350" indent="-514350">
              <a:lnSpc>
                <a:spcPct val="100000"/>
              </a:lnSpc>
              <a:buFont typeface="+mj-lt"/>
              <a:buAutoNum type="arabicPeriod"/>
            </a:pPr>
            <a:endParaRPr lang="zh-CN" altLang="zh-CN"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0364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175654"/>
            <a:ext cx="10515600" cy="1325563"/>
          </a:xfrm>
        </p:spPr>
        <p:txBody>
          <a:bodyPr/>
          <a:lstStyle/>
          <a:p>
            <a:r>
              <a:rPr lang="en-US" altLang="zh-CN" b="1" dirty="0">
                <a:latin typeface="+mn-lt"/>
              </a:rPr>
              <a:t>References</a:t>
            </a:r>
            <a:endParaRPr lang="zh-CN" altLang="en-US" b="1" dirty="0">
              <a:latin typeface="+mn-lt"/>
            </a:endParaRPr>
          </a:p>
        </p:txBody>
      </p:sp>
      <p:sp>
        <p:nvSpPr>
          <p:cNvPr id="3" name="内容占位符 2">
            <a:extLst>
              <a:ext uri="{FF2B5EF4-FFF2-40B4-BE49-F238E27FC236}">
                <a16:creationId xmlns:a16="http://schemas.microsoft.com/office/drawing/2014/main" id="{89BAF5D8-2B7C-4C0A-A0E1-BD75F6E8CF72}"/>
              </a:ext>
            </a:extLst>
          </p:cNvPr>
          <p:cNvSpPr>
            <a:spLocks noGrp="1"/>
          </p:cNvSpPr>
          <p:nvPr>
            <p:ph idx="1"/>
          </p:nvPr>
        </p:nvSpPr>
        <p:spPr>
          <a:xfrm>
            <a:off x="838200" y="1334736"/>
            <a:ext cx="10515600" cy="5055903"/>
          </a:xfrm>
        </p:spPr>
        <p:txBody>
          <a:bodyPr>
            <a:normAutofit/>
          </a:bodyPr>
          <a:lstStyle/>
          <a:p>
            <a:pPr marL="514350" indent="-514350">
              <a:lnSpc>
                <a:spcPct val="100000"/>
              </a:lnSpc>
              <a:buFont typeface="+mj-lt"/>
              <a:buAutoNum type="arabicPeriod" startAt="9"/>
            </a:pPr>
            <a:r>
              <a:rPr lang="en-US" altLang="zh-CN" sz="2000" dirty="0"/>
              <a:t>Giese, D. , </a:t>
            </a:r>
            <a:r>
              <a:rPr lang="en-US" altLang="zh-CN" sz="2000" dirty="0" err="1"/>
              <a:t>Haeberlin</a:t>
            </a:r>
            <a:r>
              <a:rPr lang="en-US" altLang="zh-CN" sz="2000" dirty="0"/>
              <a:t>, M. , </a:t>
            </a:r>
            <a:r>
              <a:rPr lang="en-US" altLang="zh-CN" sz="2000" dirty="0" err="1"/>
              <a:t>Barmet</a:t>
            </a:r>
            <a:r>
              <a:rPr lang="en-US" altLang="zh-CN" sz="2000" dirty="0"/>
              <a:t>, C. , </a:t>
            </a:r>
            <a:r>
              <a:rPr lang="en-US" altLang="zh-CN" sz="2000" dirty="0" err="1"/>
              <a:t>Pruessmann</a:t>
            </a:r>
            <a:r>
              <a:rPr lang="en-US" altLang="zh-CN" sz="2000" dirty="0"/>
              <a:t>, K. P., </a:t>
            </a:r>
            <a:r>
              <a:rPr lang="en-US" altLang="zh-CN" sz="2000" dirty="0" err="1"/>
              <a:t>Schaeffter</a:t>
            </a:r>
            <a:r>
              <a:rPr lang="en-US" altLang="zh-CN" sz="2000" dirty="0"/>
              <a:t>, T. and </a:t>
            </a:r>
            <a:r>
              <a:rPr lang="en-US" altLang="zh-CN" sz="2000" dirty="0" err="1"/>
              <a:t>Kozerke</a:t>
            </a:r>
            <a:r>
              <a:rPr lang="en-US" altLang="zh-CN" sz="2000" dirty="0"/>
              <a:t>, S. (2012), Analysis and correction of background velocity offsets in phase‐contrast flow measurements using magnetic field monitoring. </a:t>
            </a:r>
            <a:r>
              <a:rPr lang="en-US" altLang="zh-CN" sz="2000" dirty="0" err="1"/>
              <a:t>Magn</a:t>
            </a:r>
            <a:r>
              <a:rPr lang="en-US" altLang="zh-CN" sz="2000" dirty="0"/>
              <a:t>. </a:t>
            </a:r>
            <a:r>
              <a:rPr lang="en-US" altLang="zh-CN" sz="2000" dirty="0" err="1"/>
              <a:t>Reson</a:t>
            </a:r>
            <a:r>
              <a:rPr lang="en-US" altLang="zh-CN" sz="2000" dirty="0"/>
              <a:t>. Med., 67: 1294-1302.</a:t>
            </a:r>
          </a:p>
          <a:p>
            <a:pPr marL="514350" indent="-514350">
              <a:lnSpc>
                <a:spcPct val="100000"/>
              </a:lnSpc>
              <a:buFont typeface="+mj-lt"/>
              <a:buAutoNum type="arabicPeriod" startAt="9"/>
            </a:pPr>
            <a:r>
              <a:rPr lang="en-US" altLang="zh-CN" sz="2000" dirty="0" err="1"/>
              <a:t>Nayak</a:t>
            </a:r>
            <a:r>
              <a:rPr lang="en-US" altLang="zh-CN" sz="2000" dirty="0"/>
              <a:t>, K. S., Nielsen, J., Bernstein, M. A., </a:t>
            </a:r>
            <a:r>
              <a:rPr lang="en-US" altLang="zh-CN" sz="2000" dirty="0" err="1"/>
              <a:t>Markl</a:t>
            </a:r>
            <a:r>
              <a:rPr lang="en-US" altLang="zh-CN" sz="2000" dirty="0"/>
              <a:t>, M., D. Gatehouse, P., M. </a:t>
            </a:r>
            <a:r>
              <a:rPr lang="en-US" altLang="zh-CN" sz="2000" dirty="0" err="1"/>
              <a:t>Botnar</a:t>
            </a:r>
            <a:r>
              <a:rPr lang="en-US" altLang="zh-CN" sz="2000" dirty="0"/>
              <a:t>, R.,... Raman, S. V. (2015). Cardiovascular magnetic resonance phase contrast imaging. Journal of Cardiovascular Magnetic Resonance, 17(1), 71.</a:t>
            </a:r>
          </a:p>
          <a:p>
            <a:pPr marL="514350" indent="-514350">
              <a:lnSpc>
                <a:spcPct val="100000"/>
              </a:lnSpc>
              <a:buFont typeface="+mj-lt"/>
              <a:buAutoNum type="arabicPeriod" startAt="9"/>
            </a:pPr>
            <a:r>
              <a:rPr lang="en-US" altLang="zh-CN" sz="2000" dirty="0"/>
              <a:t>Holland, B. J., </a:t>
            </a:r>
            <a:r>
              <a:rPr lang="en-US" altLang="zh-CN" sz="2000" dirty="0" err="1"/>
              <a:t>Printz</a:t>
            </a:r>
            <a:r>
              <a:rPr lang="en-US" altLang="zh-CN" sz="2000" dirty="0"/>
              <a:t>, B. F., &amp; Lai, W. W. (2010). Baseline correction of phase-contrast images in congenital cardiovascular magnetic resonance. Journal of Cardiovascular Magnetic Resonance, 12(1), 11. </a:t>
            </a:r>
          </a:p>
          <a:p>
            <a:pPr marL="514350" indent="-514350">
              <a:lnSpc>
                <a:spcPct val="100000"/>
              </a:lnSpc>
              <a:buFont typeface="+mj-lt"/>
              <a:buAutoNum type="arabicPeriod" startAt="9"/>
            </a:pPr>
            <a:r>
              <a:rPr lang="en-US" altLang="zh-CN" sz="2000" dirty="0">
                <a:latin typeface="+mn-ea"/>
              </a:rPr>
              <a:t>Gatehouse, P. D., Rolf, M. P., Bloch, K. M., Graves, M. J., </a:t>
            </a:r>
            <a:r>
              <a:rPr lang="en-US" altLang="zh-CN" sz="2000" dirty="0" err="1">
                <a:latin typeface="+mn-ea"/>
              </a:rPr>
              <a:t>Kilner</a:t>
            </a:r>
            <a:r>
              <a:rPr lang="en-US" altLang="zh-CN" sz="2000" dirty="0">
                <a:latin typeface="+mn-ea"/>
              </a:rPr>
              <a:t>, P. J., </a:t>
            </a:r>
            <a:r>
              <a:rPr lang="en-US" altLang="zh-CN" sz="2000" dirty="0" err="1">
                <a:latin typeface="+mn-ea"/>
              </a:rPr>
              <a:t>Firmin</a:t>
            </a:r>
            <a:r>
              <a:rPr lang="en-US" altLang="zh-CN" sz="2000" dirty="0">
                <a:latin typeface="+mn-ea"/>
              </a:rPr>
              <a:t>, D. N.,... </a:t>
            </a:r>
            <a:r>
              <a:rPr lang="en-US" altLang="zh-CN" sz="2000" dirty="0" err="1">
                <a:latin typeface="+mn-ea"/>
              </a:rPr>
              <a:t>Hofman</a:t>
            </a:r>
            <a:r>
              <a:rPr lang="en-US" altLang="zh-CN" sz="2000" dirty="0">
                <a:latin typeface="+mn-ea"/>
              </a:rPr>
              <a:t>, M. B. (2012). A multi-center inter-manufacturer study of the temporal stability of phase-contrast velocity mapping background offset errors. Journal of Cardiovascular Magnetic Resonance, 14(1), 72. </a:t>
            </a:r>
            <a:endParaRPr lang="zh-CN" altLang="zh-CN" sz="2000" dirty="0">
              <a:latin typeface="+mn-ea"/>
            </a:endParaRPr>
          </a:p>
          <a:p>
            <a:pPr marL="514350" indent="-514350">
              <a:lnSpc>
                <a:spcPct val="100000"/>
              </a:lnSpc>
              <a:buFont typeface="+mj-lt"/>
              <a:buAutoNum type="arabicPeriod" startAt="9"/>
            </a:pPr>
            <a:endParaRPr lang="zh-CN" altLang="en-US" sz="1800" dirty="0"/>
          </a:p>
          <a:p>
            <a:pPr marL="514350" indent="-514350">
              <a:lnSpc>
                <a:spcPct val="100000"/>
              </a:lnSpc>
              <a:buFont typeface="+mj-lt"/>
              <a:buAutoNum type="arabicPeriod" startAt="9"/>
            </a:pPr>
            <a:endParaRPr lang="zh-CN" altLang="en-US" sz="1800" dirty="0"/>
          </a:p>
          <a:p>
            <a:pPr marL="514350" indent="-514350">
              <a:lnSpc>
                <a:spcPct val="100000"/>
              </a:lnSpc>
              <a:buFont typeface="+mj-lt"/>
              <a:buAutoNum type="arabicPeriod" startAt="9"/>
            </a:pPr>
            <a:endParaRPr lang="zh-CN" altLang="en-US" sz="1800" dirty="0"/>
          </a:p>
          <a:p>
            <a:pPr marL="514350" indent="-514350">
              <a:lnSpc>
                <a:spcPct val="100000"/>
              </a:lnSpc>
              <a:buFont typeface="+mj-lt"/>
              <a:buAutoNum type="arabicPeriod" startAt="9"/>
            </a:pPr>
            <a:endParaRPr lang="zh-CN" altLang="en-US" sz="1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05048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175654"/>
            <a:ext cx="10515600" cy="1325563"/>
          </a:xfrm>
        </p:spPr>
        <p:txBody>
          <a:bodyPr/>
          <a:lstStyle/>
          <a:p>
            <a:r>
              <a:rPr lang="en-US" altLang="zh-CN" b="1" dirty="0">
                <a:latin typeface="+mn-lt"/>
              </a:rPr>
              <a:t>References</a:t>
            </a:r>
            <a:endParaRPr lang="zh-CN" altLang="en-US" b="1" dirty="0">
              <a:latin typeface="+mn-lt"/>
            </a:endParaRPr>
          </a:p>
        </p:txBody>
      </p:sp>
      <p:sp>
        <p:nvSpPr>
          <p:cNvPr id="3" name="内容占位符 2">
            <a:extLst>
              <a:ext uri="{FF2B5EF4-FFF2-40B4-BE49-F238E27FC236}">
                <a16:creationId xmlns:a16="http://schemas.microsoft.com/office/drawing/2014/main" id="{89BAF5D8-2B7C-4C0A-A0E1-BD75F6E8CF72}"/>
              </a:ext>
            </a:extLst>
          </p:cNvPr>
          <p:cNvSpPr>
            <a:spLocks noGrp="1"/>
          </p:cNvSpPr>
          <p:nvPr>
            <p:ph idx="1"/>
          </p:nvPr>
        </p:nvSpPr>
        <p:spPr>
          <a:xfrm>
            <a:off x="838200" y="1334736"/>
            <a:ext cx="10515600" cy="5055903"/>
          </a:xfrm>
        </p:spPr>
        <p:txBody>
          <a:bodyPr>
            <a:normAutofit fontScale="70000" lnSpcReduction="20000"/>
          </a:bodyPr>
          <a:lstStyle/>
          <a:p>
            <a:pPr marL="514350" indent="-514350">
              <a:lnSpc>
                <a:spcPct val="100000"/>
              </a:lnSpc>
              <a:buFont typeface="+mj-lt"/>
              <a:buAutoNum type="arabicPeriod"/>
            </a:pPr>
            <a:r>
              <a:rPr lang="en-US" altLang="zh-CN" dirty="0"/>
              <a:t>Itoh, K. . (1982). Analysis of the phase unwrapping algorithm. </a:t>
            </a:r>
            <a:r>
              <a:rPr lang="en-US" altLang="zh-CN" i="1" dirty="0"/>
              <a:t>Applied Optics,</a:t>
            </a:r>
            <a:r>
              <a:rPr lang="en-US" altLang="zh-CN" dirty="0"/>
              <a:t> </a:t>
            </a:r>
            <a:r>
              <a:rPr lang="en-US" altLang="zh-CN" i="1" dirty="0"/>
              <a:t>21</a:t>
            </a:r>
            <a:r>
              <a:rPr lang="en-US" altLang="zh-CN" dirty="0"/>
              <a:t>(14), 2470</a:t>
            </a:r>
            <a:r>
              <a:rPr lang="en-US" altLang="zh-CN" sz="2600" dirty="0"/>
              <a:t>.</a:t>
            </a:r>
          </a:p>
          <a:p>
            <a:pPr marL="514350" indent="-514350">
              <a:lnSpc>
                <a:spcPct val="100000"/>
              </a:lnSpc>
              <a:buFont typeface="+mj-lt"/>
              <a:buAutoNum type="arabicPeriod"/>
            </a:pPr>
            <a:r>
              <a:rPr lang="en-US" altLang="zh-CN" dirty="0"/>
              <a:t>Ying, L. , Liang, Z. P. , Munson, D. C. , </a:t>
            </a:r>
            <a:r>
              <a:rPr lang="en-US" altLang="zh-CN" dirty="0" err="1"/>
              <a:t>Koetter</a:t>
            </a:r>
            <a:r>
              <a:rPr lang="en-US" altLang="zh-CN" dirty="0"/>
              <a:t>, R. , &amp; Frey, B. J. . (2005). Unwrapping of </a:t>
            </a:r>
            <a:r>
              <a:rPr lang="en-US" altLang="zh-CN" dirty="0" err="1"/>
              <a:t>mr</a:t>
            </a:r>
            <a:r>
              <a:rPr lang="en-US" altLang="zh-CN" dirty="0"/>
              <a:t> phase images using a </a:t>
            </a:r>
            <a:r>
              <a:rPr lang="en-US" altLang="zh-CN" dirty="0" err="1"/>
              <a:t>markov</a:t>
            </a:r>
            <a:r>
              <a:rPr lang="en-US" altLang="zh-CN" dirty="0"/>
              <a:t> random field model. </a:t>
            </a:r>
            <a:r>
              <a:rPr lang="en-US" altLang="zh-CN" i="1" dirty="0"/>
              <a:t>IEEE Transactions on Medical Imaging,25</a:t>
            </a:r>
            <a:r>
              <a:rPr lang="en-US" altLang="zh-CN" dirty="0"/>
              <a:t>(1), 128-136</a:t>
            </a:r>
            <a:r>
              <a:rPr lang="en-US" altLang="zh-CN" sz="2600" dirty="0"/>
              <a:t>.</a:t>
            </a:r>
          </a:p>
          <a:p>
            <a:pPr marL="514350" indent="-514350">
              <a:lnSpc>
                <a:spcPct val="100000"/>
              </a:lnSpc>
              <a:buFont typeface="+mj-lt"/>
              <a:buAutoNum type="arabicPeriod"/>
            </a:pPr>
            <a:r>
              <a:rPr lang="en-US" altLang="zh-CN" dirty="0" err="1"/>
              <a:t>Arevalillo-Herráez</a:t>
            </a:r>
            <a:r>
              <a:rPr lang="en-US" altLang="zh-CN" dirty="0"/>
              <a:t> M, </a:t>
            </a:r>
            <a:r>
              <a:rPr lang="en-US" altLang="zh-CN" dirty="0" err="1"/>
              <a:t>Gdeisat</a:t>
            </a:r>
            <a:r>
              <a:rPr lang="en-US" altLang="zh-CN" dirty="0"/>
              <a:t>, M. A. , &amp; Burton, D. R. . (2009). Hybrid robust and fast algorithm for three-dimensional phase unwrapping. </a:t>
            </a:r>
            <a:r>
              <a:rPr lang="en-US" altLang="zh-CN" i="1" dirty="0"/>
              <a:t>Applied Optics,</a:t>
            </a:r>
            <a:r>
              <a:rPr lang="en-US" altLang="zh-CN" dirty="0"/>
              <a:t> </a:t>
            </a:r>
            <a:r>
              <a:rPr lang="en-US" altLang="zh-CN" i="1" dirty="0"/>
              <a:t>48</a:t>
            </a:r>
            <a:r>
              <a:rPr lang="en-US" altLang="zh-CN" dirty="0"/>
              <a:t>(32), 6313-23</a:t>
            </a:r>
            <a:r>
              <a:rPr lang="en-US" altLang="zh-CN" sz="2600" dirty="0"/>
              <a:t>.</a:t>
            </a:r>
          </a:p>
          <a:p>
            <a:pPr marL="514350" indent="-514350">
              <a:lnSpc>
                <a:spcPct val="100000"/>
              </a:lnSpc>
              <a:buFont typeface="+mj-lt"/>
              <a:buAutoNum type="arabicPeriod"/>
            </a:pPr>
            <a:r>
              <a:rPr lang="en-US" altLang="zh-CN" dirty="0" err="1"/>
              <a:t>Loecher</a:t>
            </a:r>
            <a:r>
              <a:rPr lang="en-US" altLang="zh-CN" dirty="0"/>
              <a:t>, M. , &amp; Ennis, D. B. . (2017). Velocity reconstruction with nonconvex optimization for low-velocity-encoding phase-contrast </a:t>
            </a:r>
            <a:r>
              <a:rPr lang="en-US" altLang="zh-CN" dirty="0" err="1"/>
              <a:t>mri</a:t>
            </a:r>
            <a:r>
              <a:rPr lang="en-US" altLang="zh-CN" dirty="0"/>
              <a:t>. Magnetic Resonance in Medicine.</a:t>
            </a:r>
            <a:r>
              <a:rPr lang="en-US" altLang="zh-CN" sz="2600" dirty="0"/>
              <a:t>.</a:t>
            </a:r>
          </a:p>
          <a:p>
            <a:pPr marL="514350" indent="-514350">
              <a:lnSpc>
                <a:spcPct val="100000"/>
              </a:lnSpc>
              <a:buFont typeface="+mj-lt"/>
              <a:buAutoNum type="arabicPeriod"/>
            </a:pPr>
            <a:r>
              <a:rPr lang="en-US" altLang="zh-CN" dirty="0"/>
              <a:t>Carrillo, H., </a:t>
            </a:r>
            <a:r>
              <a:rPr lang="en-US" altLang="zh-CN" dirty="0" err="1"/>
              <a:t>Osses</a:t>
            </a:r>
            <a:r>
              <a:rPr lang="en-US" altLang="zh-CN" dirty="0"/>
              <a:t>, A., Uribe, S., &amp; </a:t>
            </a:r>
            <a:r>
              <a:rPr lang="en-US" altLang="zh-CN" dirty="0" err="1"/>
              <a:t>Bertoglio</a:t>
            </a:r>
            <a:r>
              <a:rPr lang="en-US" altLang="zh-CN" dirty="0"/>
              <a:t>, C. (2019). Optimal Dual-VENC Unwrapping in Phase-Contrast MRI. </a:t>
            </a:r>
            <a:r>
              <a:rPr lang="en-US" altLang="zh-CN" i="1" dirty="0"/>
              <a:t>IEEE Transactions on Medical Imaging,</a:t>
            </a:r>
            <a:r>
              <a:rPr lang="en-US" altLang="zh-CN" dirty="0"/>
              <a:t> </a:t>
            </a:r>
            <a:r>
              <a:rPr lang="en-US" altLang="zh-CN" i="1" dirty="0"/>
              <a:t>38</a:t>
            </a:r>
            <a:r>
              <a:rPr lang="en-US" altLang="zh-CN" dirty="0"/>
              <a:t>(5), 1263-1270</a:t>
            </a:r>
            <a:r>
              <a:rPr lang="en-US" altLang="zh-CN" sz="2600" dirty="0"/>
              <a:t>.</a:t>
            </a:r>
          </a:p>
          <a:p>
            <a:pPr marL="514350" indent="-514350">
              <a:lnSpc>
                <a:spcPct val="100000"/>
              </a:lnSpc>
              <a:buFont typeface="+mj-lt"/>
              <a:buAutoNum type="arabicPeriod"/>
            </a:pPr>
            <a:r>
              <a:rPr lang="en-US" altLang="zh-CN" dirty="0"/>
              <a:t>Bernstein, M. A. , </a:t>
            </a:r>
            <a:r>
              <a:rPr lang="en-US" altLang="zh-CN" dirty="0" err="1"/>
              <a:t>Shimakawa</a:t>
            </a:r>
            <a:r>
              <a:rPr lang="en-US" altLang="zh-CN" dirty="0"/>
              <a:t>, A. , &amp; </a:t>
            </a:r>
            <a:r>
              <a:rPr lang="en-US" altLang="zh-CN" dirty="0" err="1"/>
              <a:t>Pelc</a:t>
            </a:r>
            <a:r>
              <a:rPr lang="en-US" altLang="zh-CN" dirty="0"/>
              <a:t>, N. J. . (1992). Minimizing </a:t>
            </a:r>
            <a:r>
              <a:rPr lang="en-US" altLang="zh-CN" dirty="0" err="1"/>
              <a:t>te</a:t>
            </a:r>
            <a:r>
              <a:rPr lang="en-US" altLang="zh-CN" dirty="0"/>
              <a:t> in moment-nulled or flow-encoded two-and three-dimensional gradient-echo imaging. Journal of magnetic resonance imaging : JMRI, 2(5), 583-588</a:t>
            </a:r>
            <a:r>
              <a:rPr lang="en-US" altLang="zh-CN" sz="2600" dirty="0"/>
              <a:t>.</a:t>
            </a:r>
          </a:p>
          <a:p>
            <a:pPr marL="514350" indent="-514350">
              <a:lnSpc>
                <a:spcPct val="100000"/>
              </a:lnSpc>
              <a:buFont typeface="+mj-lt"/>
              <a:buAutoNum type="arabicPeriod"/>
            </a:pPr>
            <a:r>
              <a:rPr lang="en-US" altLang="zh-CN" dirty="0"/>
              <a:t>O'Brien, K. R. , Myerson, S. G. , Cowan, B. R. , Young, A. A. , &amp; Robson, M. D. . (2009). Phase contrast ultrashort </a:t>
            </a:r>
            <a:r>
              <a:rPr lang="en-US" altLang="zh-CN" dirty="0" err="1"/>
              <a:t>te</a:t>
            </a:r>
            <a:r>
              <a:rPr lang="en-US" altLang="zh-CN" dirty="0"/>
              <a:t>: a more reliable technique for measurement of high-velocity turbulent stenotic jets. Magnetic Resonance in Medicine, 62(3), </a:t>
            </a:r>
            <a:r>
              <a:rPr lang="en-US" altLang="zh-CN"/>
              <a:t>626-636</a:t>
            </a:r>
            <a:r>
              <a:rPr lang="en-US" altLang="zh-CN" sz="2600"/>
              <a:t>.</a:t>
            </a:r>
            <a:endParaRPr lang="zh-CN" altLang="zh-CN"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p>
          <a:p>
            <a:pPr marL="514350" indent="-514350">
              <a:lnSpc>
                <a:spcPct val="100000"/>
              </a:lnSpc>
              <a:buFont typeface="+mj-lt"/>
              <a:buAutoNum type="arabicPeriod"/>
            </a:pPr>
            <a:endParaRPr lang="zh-CN" altLang="en-US" sz="1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0625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9E495AB-4400-411B-AA2E-3D73C398B571}"/>
              </a:ext>
            </a:extLst>
          </p:cNvPr>
          <p:cNvPicPr>
            <a:picLocks noChangeAspect="1"/>
          </p:cNvPicPr>
          <p:nvPr/>
        </p:nvPicPr>
        <p:blipFill>
          <a:blip r:embed="rId3"/>
          <a:stretch>
            <a:fillRect/>
          </a:stretch>
        </p:blipFill>
        <p:spPr>
          <a:xfrm>
            <a:off x="6198785" y="1863124"/>
            <a:ext cx="4450466" cy="957155"/>
          </a:xfrm>
          <a:prstGeom prst="rect">
            <a:avLst/>
          </a:prstGeom>
        </p:spPr>
      </p:pic>
      <p:pic>
        <p:nvPicPr>
          <p:cNvPr id="15" name="图片 14">
            <a:extLst>
              <a:ext uri="{FF2B5EF4-FFF2-40B4-BE49-F238E27FC236}">
                <a16:creationId xmlns:a16="http://schemas.microsoft.com/office/drawing/2014/main" id="{573CC381-BC5C-4FA0-BC27-6A1091F9807B}"/>
              </a:ext>
            </a:extLst>
          </p:cNvPr>
          <p:cNvPicPr>
            <a:picLocks noChangeAspect="1"/>
          </p:cNvPicPr>
          <p:nvPr/>
        </p:nvPicPr>
        <p:blipFill>
          <a:blip r:embed="rId4"/>
          <a:stretch>
            <a:fillRect/>
          </a:stretch>
        </p:blipFill>
        <p:spPr>
          <a:xfrm>
            <a:off x="1295386" y="5642059"/>
            <a:ext cx="3046824" cy="895440"/>
          </a:xfrm>
          <a:prstGeom prst="rect">
            <a:avLst/>
          </a:prstGeom>
        </p:spPr>
      </p:pic>
      <p:pic>
        <p:nvPicPr>
          <p:cNvPr id="11" name="图片 10">
            <a:extLst>
              <a:ext uri="{FF2B5EF4-FFF2-40B4-BE49-F238E27FC236}">
                <a16:creationId xmlns:a16="http://schemas.microsoft.com/office/drawing/2014/main" id="{674A3B3A-977D-4645-9B8E-87289875413F}"/>
              </a:ext>
            </a:extLst>
          </p:cNvPr>
          <p:cNvPicPr>
            <a:picLocks noChangeAspect="1"/>
          </p:cNvPicPr>
          <p:nvPr/>
        </p:nvPicPr>
        <p:blipFill>
          <a:blip r:embed="rId5"/>
          <a:stretch>
            <a:fillRect/>
          </a:stretch>
        </p:blipFill>
        <p:spPr>
          <a:xfrm>
            <a:off x="1205085" y="4705465"/>
            <a:ext cx="2483250" cy="1112267"/>
          </a:xfrm>
          <a:prstGeom prst="rect">
            <a:avLst/>
          </a:prstGeom>
        </p:spPr>
      </p:pic>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365125"/>
            <a:ext cx="11353800" cy="1325563"/>
          </a:xfrm>
        </p:spPr>
        <p:txBody>
          <a:bodyPr/>
          <a:lstStyle/>
          <a:p>
            <a:r>
              <a:rPr lang="en-US" altLang="zh-CN" b="1" dirty="0">
                <a:latin typeface="等线" panose="02010600030101010101" pitchFamily="2" charset="-122"/>
                <a:ea typeface="等线" panose="02010600030101010101" pitchFamily="2" charset="-122"/>
              </a:rPr>
              <a:t>Phase/Complex Difference Reconstruction</a:t>
            </a:r>
            <a:endParaRPr lang="zh-CN" altLang="en-US" b="1" dirty="0">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7BF429A5-9606-451C-AB31-151F9B30EA3A}"/>
              </a:ext>
            </a:extLst>
          </p:cNvPr>
          <p:cNvPicPr>
            <a:picLocks noChangeAspect="1"/>
          </p:cNvPicPr>
          <p:nvPr/>
        </p:nvPicPr>
        <p:blipFill>
          <a:blip r:embed="rId6"/>
          <a:stretch>
            <a:fillRect/>
          </a:stretch>
        </p:blipFill>
        <p:spPr>
          <a:xfrm>
            <a:off x="1228445" y="3223814"/>
            <a:ext cx="2896050" cy="1241600"/>
          </a:xfrm>
          <a:prstGeom prst="rect">
            <a:avLst/>
          </a:prstGeom>
        </p:spPr>
      </p:pic>
      <p:sp>
        <p:nvSpPr>
          <p:cNvPr id="5" name="文本框 4">
            <a:extLst>
              <a:ext uri="{FF2B5EF4-FFF2-40B4-BE49-F238E27FC236}">
                <a16:creationId xmlns:a16="http://schemas.microsoft.com/office/drawing/2014/main" id="{341CD6C4-92CB-4F81-BDE5-BD984A6381BB}"/>
              </a:ext>
            </a:extLst>
          </p:cNvPr>
          <p:cNvSpPr txBox="1"/>
          <p:nvPr/>
        </p:nvSpPr>
        <p:spPr>
          <a:xfrm>
            <a:off x="3688335" y="4796216"/>
            <a:ext cx="18460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For </a:t>
            </a:r>
            <a:r>
              <a:rPr lang="en-US" altLang="zh-CN" dirty="0" err="1">
                <a:latin typeface="Times New Roman" panose="02020603050405020304" pitchFamily="18" charset="0"/>
                <a:cs typeface="Times New Roman" panose="02020603050405020304" pitchFamily="18" charset="0"/>
              </a:rPr>
              <a:t>mutiple</a:t>
            </a:r>
            <a:r>
              <a:rPr lang="en-US" altLang="zh-CN" dirty="0">
                <a:latin typeface="Times New Roman" panose="02020603050405020304" pitchFamily="18" charset="0"/>
                <a:cs typeface="Times New Roman" panose="02020603050405020304" pitchFamily="18" charset="0"/>
              </a:rPr>
              <a:t> coils (Phase arrays)</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00DDCA2-C757-405D-A939-0119336C87BF}"/>
              </a:ext>
            </a:extLst>
          </p:cNvPr>
          <p:cNvSpPr txBox="1"/>
          <p:nvPr/>
        </p:nvSpPr>
        <p:spPr>
          <a:xfrm>
            <a:off x="838200" y="1451419"/>
            <a:ext cx="4325332"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Defination</a:t>
            </a:r>
            <a:r>
              <a:rPr lang="en-US" altLang="zh-CN" dirty="0">
                <a:latin typeface="Times New Roman" panose="02020603050405020304" pitchFamily="18" charset="0"/>
                <a:cs typeface="Times New Roman" panose="02020603050405020304" pitchFamily="18" charset="0"/>
              </a:rPr>
              <a:t> of the aliasing velocity (</a:t>
            </a:r>
            <a:r>
              <a:rPr lang="en-US" altLang="zh-CN" dirty="0" err="1">
                <a:latin typeface="Times New Roman" panose="02020603050405020304" pitchFamily="18" charset="0"/>
                <a:cs typeface="Times New Roman" panose="02020603050405020304" pitchFamily="18" charset="0"/>
              </a:rPr>
              <a:t>VENC</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41636C1-0092-4B77-B282-00F2B15140CA}"/>
              </a:ext>
            </a:extLst>
          </p:cNvPr>
          <p:cNvPicPr>
            <a:picLocks noChangeAspect="1"/>
          </p:cNvPicPr>
          <p:nvPr/>
        </p:nvPicPr>
        <p:blipFill>
          <a:blip r:embed="rId7"/>
          <a:stretch>
            <a:fillRect/>
          </a:stretch>
        </p:blipFill>
        <p:spPr>
          <a:xfrm>
            <a:off x="1713898" y="1791337"/>
            <a:ext cx="2209800" cy="88582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E29797B-8337-481E-AF26-C765C0FAA18E}"/>
                  </a:ext>
                </a:extLst>
              </p:cNvPr>
              <p:cNvSpPr txBox="1"/>
              <p:nvPr/>
            </p:nvSpPr>
            <p:spPr>
              <a:xfrm>
                <a:off x="838200" y="2497009"/>
                <a:ext cx="4325332"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r>
                      <m:rPr>
                        <m:sty m:val="p"/>
                      </m:rPr>
                      <a:rPr lang="en-US" altLang="zh-CN" b="0" i="0" smtClean="0">
                        <a:latin typeface="Cambria Math" panose="02040503050406030204" pitchFamily="18" charset="0"/>
                        <a:cs typeface="Times New Roman" panose="02020603050405020304" pitchFamily="18" charset="0"/>
                      </a:rPr>
                      <m:t>Δ</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is the change in the first moment of the bipolar velocity gradient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E29797B-8337-481E-AF26-C765C0FAA18E}"/>
                  </a:ext>
                </a:extLst>
              </p:cNvPr>
              <p:cNvSpPr txBox="1">
                <a:spLocks noRot="1" noChangeAspect="1" noMove="1" noResize="1" noEditPoints="1" noAdjustHandles="1" noChangeArrowheads="1" noChangeShapeType="1" noTextEdit="1"/>
              </p:cNvSpPr>
              <p:nvPr/>
            </p:nvSpPr>
            <p:spPr>
              <a:xfrm>
                <a:off x="838200" y="2497009"/>
                <a:ext cx="4325332" cy="646331"/>
              </a:xfrm>
              <a:prstGeom prst="rect">
                <a:avLst/>
              </a:prstGeom>
              <a:blipFill>
                <a:blip r:embed="rId8"/>
                <a:stretch>
                  <a:fillRect l="-1269" t="-5660" r="-1410" b="-1415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7042765-25C4-4316-81B0-610915792636}"/>
              </a:ext>
            </a:extLst>
          </p:cNvPr>
          <p:cNvSpPr txBox="1"/>
          <p:nvPr/>
        </p:nvSpPr>
        <p:spPr>
          <a:xfrm>
            <a:off x="838200" y="3090698"/>
            <a:ext cx="43253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Assume that</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DC676B6-8EB8-4B8F-95D4-82461BB36188}"/>
              </a:ext>
            </a:extLst>
          </p:cNvPr>
          <p:cNvSpPr txBox="1"/>
          <p:nvPr/>
        </p:nvSpPr>
        <p:spPr>
          <a:xfrm>
            <a:off x="146182" y="6537499"/>
            <a:ext cx="11899627" cy="523220"/>
          </a:xfrm>
          <a:prstGeom prst="rect">
            <a:avLst/>
          </a:prstGeom>
          <a:noFill/>
        </p:spPr>
        <p:txBody>
          <a:bodyPr wrap="square" rtlCol="0">
            <a:spAutoFit/>
          </a:bodyPr>
          <a:lstStyle/>
          <a:p>
            <a:r>
              <a:rPr lang="en-US" altLang="zh-CN" sz="1400" dirty="0"/>
              <a:t>Bernstein, M. A., King, K. F., &amp; Zhou, X. J. (2004). Handbook of MRI pulse sequences. </a:t>
            </a:r>
            <a:r>
              <a:rPr lang="en-US" altLang="zh-CN" sz="1400" i="1" dirty="0"/>
              <a:t>Elsevier Academic Press</a:t>
            </a:r>
            <a:r>
              <a:rPr lang="en-US" altLang="zh-CN" sz="1400" dirty="0"/>
              <a:t>. </a:t>
            </a:r>
          </a:p>
          <a:p>
            <a:endParaRPr lang="zh-CN" altLang="en-US" sz="1400" i="1" dirty="0"/>
          </a:p>
        </p:txBody>
      </p:sp>
      <p:pic>
        <p:nvPicPr>
          <p:cNvPr id="4" name="图片 3">
            <a:extLst>
              <a:ext uri="{FF2B5EF4-FFF2-40B4-BE49-F238E27FC236}">
                <a16:creationId xmlns:a16="http://schemas.microsoft.com/office/drawing/2014/main" id="{7AB675D5-96D9-4F4E-8715-B20085F223C3}"/>
              </a:ext>
            </a:extLst>
          </p:cNvPr>
          <p:cNvPicPr>
            <a:picLocks noChangeAspect="1"/>
          </p:cNvPicPr>
          <p:nvPr/>
        </p:nvPicPr>
        <p:blipFill>
          <a:blip r:embed="rId9"/>
          <a:stretch>
            <a:fillRect/>
          </a:stretch>
        </p:blipFill>
        <p:spPr>
          <a:xfrm>
            <a:off x="7194475" y="4453886"/>
            <a:ext cx="2981202" cy="743776"/>
          </a:xfrm>
          <a:prstGeom prst="rect">
            <a:avLst/>
          </a:prstGeom>
        </p:spPr>
      </p:pic>
      <p:sp>
        <p:nvSpPr>
          <p:cNvPr id="24" name="文本框 23">
            <a:extLst>
              <a:ext uri="{FF2B5EF4-FFF2-40B4-BE49-F238E27FC236}">
                <a16:creationId xmlns:a16="http://schemas.microsoft.com/office/drawing/2014/main" id="{884DE5C0-F61A-43D5-953C-D6143023DC0A}"/>
              </a:ext>
            </a:extLst>
          </p:cNvPr>
          <p:cNvSpPr txBox="1"/>
          <p:nvPr/>
        </p:nvSpPr>
        <p:spPr>
          <a:xfrm>
            <a:off x="6323919" y="1493792"/>
            <a:ext cx="43253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Complex Difference Reconstruction</a:t>
            </a:r>
            <a:endParaRPr lang="zh-CN" altLang="en-US"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C7FC0E8-209B-495A-8E48-8E5D29E636B9}"/>
              </a:ext>
            </a:extLst>
          </p:cNvPr>
          <p:cNvSpPr txBox="1"/>
          <p:nvPr/>
        </p:nvSpPr>
        <p:spPr>
          <a:xfrm>
            <a:off x="838200" y="4417363"/>
            <a:ext cx="43253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Phase Difference Reconstruction</a:t>
            </a:r>
            <a:endParaRPr lang="zh-CN" altLang="en-US"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1432FC9-B73D-4F18-8ABC-BC7052F8E7CC}"/>
              </a:ext>
            </a:extLst>
          </p:cNvPr>
          <p:cNvPicPr>
            <a:picLocks noChangeAspect="1"/>
          </p:cNvPicPr>
          <p:nvPr/>
        </p:nvPicPr>
        <p:blipFill>
          <a:blip r:embed="rId10"/>
          <a:stretch>
            <a:fillRect/>
          </a:stretch>
        </p:blipFill>
        <p:spPr>
          <a:xfrm>
            <a:off x="6025367" y="3425995"/>
            <a:ext cx="4938188" cy="676715"/>
          </a:xfrm>
          <a:prstGeom prst="rect">
            <a:avLst/>
          </a:prstGeom>
        </p:spPr>
      </p:pic>
    </p:spTree>
    <p:extLst>
      <p:ext uri="{BB962C8B-B14F-4D97-AF65-F5344CB8AC3E}">
        <p14:creationId xmlns:p14="http://schemas.microsoft.com/office/powerpoint/2010/main" val="48256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CC66AF8-C7CA-40C1-9462-26CD82BDE69B}"/>
              </a:ext>
            </a:extLst>
          </p:cNvPr>
          <p:cNvPicPr>
            <a:picLocks noChangeAspect="1"/>
          </p:cNvPicPr>
          <p:nvPr/>
        </p:nvPicPr>
        <p:blipFill>
          <a:blip r:embed="rId3"/>
          <a:stretch>
            <a:fillRect/>
          </a:stretch>
        </p:blipFill>
        <p:spPr>
          <a:xfrm>
            <a:off x="2114888" y="1365743"/>
            <a:ext cx="7101301" cy="4997447"/>
          </a:xfrm>
          <a:prstGeom prst="rect">
            <a:avLst/>
          </a:prstGeom>
        </p:spPr>
      </p:pic>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a:xfrm>
            <a:off x="838200" y="329029"/>
            <a:ext cx="11353800" cy="1325563"/>
          </a:xfrm>
        </p:spPr>
        <p:txBody>
          <a:bodyPr/>
          <a:lstStyle/>
          <a:p>
            <a:r>
              <a:rPr lang="en-US" altLang="zh-CN" b="1" dirty="0">
                <a:latin typeface="等线" panose="02010600030101010101" pitchFamily="2" charset="-122"/>
                <a:ea typeface="等线" panose="02010600030101010101" pitchFamily="2" charset="-122"/>
              </a:rPr>
              <a:t>Phase/Complex Difference Reconstruction</a:t>
            </a:r>
            <a:endParaRPr lang="zh-CN" altLang="en-US" b="1" dirty="0">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0DC676B6-8EB8-4B8F-95D4-82461BB36188}"/>
              </a:ext>
            </a:extLst>
          </p:cNvPr>
          <p:cNvSpPr txBox="1"/>
          <p:nvPr/>
        </p:nvSpPr>
        <p:spPr>
          <a:xfrm>
            <a:off x="146182" y="6537499"/>
            <a:ext cx="11899627" cy="523220"/>
          </a:xfrm>
          <a:prstGeom prst="rect">
            <a:avLst/>
          </a:prstGeom>
          <a:noFill/>
        </p:spPr>
        <p:txBody>
          <a:bodyPr wrap="square" rtlCol="0">
            <a:spAutoFit/>
          </a:bodyPr>
          <a:lstStyle/>
          <a:p>
            <a:r>
              <a:rPr lang="en-US" altLang="zh-CN" sz="1400" dirty="0"/>
              <a:t>Bernstein, M. A., King, K. F., &amp; Zhou, X. J. (2004). Handbook of MRI pulse sequences. </a:t>
            </a:r>
            <a:r>
              <a:rPr lang="en-US" altLang="zh-CN" sz="1400" i="1" dirty="0"/>
              <a:t>Elsevier Academic Press</a:t>
            </a:r>
            <a:r>
              <a:rPr lang="en-US" altLang="zh-CN" sz="1400" dirty="0"/>
              <a:t>. </a:t>
            </a:r>
          </a:p>
          <a:p>
            <a:endParaRPr lang="zh-CN" altLang="en-US" sz="1400" i="1" dirty="0"/>
          </a:p>
        </p:txBody>
      </p:sp>
      <p:sp>
        <p:nvSpPr>
          <p:cNvPr id="24" name="文本框 23">
            <a:extLst>
              <a:ext uri="{FF2B5EF4-FFF2-40B4-BE49-F238E27FC236}">
                <a16:creationId xmlns:a16="http://schemas.microsoft.com/office/drawing/2014/main" id="{884DE5C0-F61A-43D5-953C-D6143023DC0A}"/>
              </a:ext>
            </a:extLst>
          </p:cNvPr>
          <p:cNvSpPr txBox="1"/>
          <p:nvPr/>
        </p:nvSpPr>
        <p:spPr>
          <a:xfrm>
            <a:off x="9216189" y="4585908"/>
            <a:ext cx="2179019" cy="646331"/>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Complex Difference Reconstruction</a:t>
            </a:r>
            <a:endParaRPr lang="zh-CN" altLang="en-US"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C7FC0E8-209B-495A-8E48-8E5D29E636B9}"/>
              </a:ext>
            </a:extLst>
          </p:cNvPr>
          <p:cNvSpPr txBox="1"/>
          <p:nvPr/>
        </p:nvSpPr>
        <p:spPr>
          <a:xfrm>
            <a:off x="308846" y="4585908"/>
            <a:ext cx="1977153" cy="646331"/>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Phase Difference Reconstruction</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65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Eddy Current</a:t>
            </a:r>
            <a:endParaRPr lang="zh-CN" altLang="en-US" b="1" dirty="0">
              <a:latin typeface="等线" panose="02010600030101010101" pitchFamily="2" charset="-122"/>
              <a:ea typeface="等线" panose="02010600030101010101" pitchFamily="2" charset="-122"/>
            </a:endParaRPr>
          </a:p>
        </p:txBody>
      </p:sp>
      <p:sp>
        <p:nvSpPr>
          <p:cNvPr id="8" name="文本框 7"/>
          <p:cNvSpPr txBox="1"/>
          <p:nvPr/>
        </p:nvSpPr>
        <p:spPr>
          <a:xfrm>
            <a:off x="392803" y="1237070"/>
            <a:ext cx="5210217" cy="11235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Faraday's law</a:t>
            </a:r>
          </a:p>
          <a:p>
            <a:pPr marL="285750" indent="-285750">
              <a:lnSpc>
                <a:spcPct val="200000"/>
              </a:lnSpc>
              <a:buFont typeface="Arial" panose="020B0604020202020204" pitchFamily="34" charset="0"/>
              <a:buChar char="•"/>
            </a:pPr>
            <a:r>
              <a:rPr lang="en-US" altLang="zh-CN" dirty="0"/>
              <a:t>proportional to the gradient slew rate	</a:t>
            </a:r>
          </a:p>
        </p:txBody>
      </p:sp>
      <p:sp>
        <p:nvSpPr>
          <p:cNvPr id="5" name="文本框 4">
            <a:extLst>
              <a:ext uri="{FF2B5EF4-FFF2-40B4-BE49-F238E27FC236}">
                <a16:creationId xmlns:a16="http://schemas.microsoft.com/office/drawing/2014/main" id="{341CD6C4-92CB-4F81-BDE5-BD984A6381BB}"/>
              </a:ext>
            </a:extLst>
          </p:cNvPr>
          <p:cNvSpPr txBox="1"/>
          <p:nvPr/>
        </p:nvSpPr>
        <p:spPr>
          <a:xfrm>
            <a:off x="5082280" y="151362"/>
            <a:ext cx="43253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Shielded Gradient Coils</a:t>
            </a:r>
            <a:endParaRPr lang="zh-CN" altLang="en-US"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890350E-4B50-4557-9A47-7CBC8AC22A15}"/>
              </a:ext>
            </a:extLst>
          </p:cNvPr>
          <p:cNvSpPr txBox="1"/>
          <p:nvPr/>
        </p:nvSpPr>
        <p:spPr>
          <a:xfrm>
            <a:off x="392803" y="2400896"/>
            <a:ext cx="43253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The cancellation concept</a:t>
            </a:r>
            <a:endParaRPr lang="zh-CN" altLang="en-US"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90F30D44-B707-4681-AD70-198695D79A1B}"/>
              </a:ext>
            </a:extLst>
          </p:cNvPr>
          <p:cNvSpPr txBox="1"/>
          <p:nvPr/>
        </p:nvSpPr>
        <p:spPr>
          <a:xfrm>
            <a:off x="146186" y="6141065"/>
            <a:ext cx="11899627" cy="954107"/>
          </a:xfrm>
          <a:prstGeom prst="rect">
            <a:avLst/>
          </a:prstGeom>
          <a:noFill/>
        </p:spPr>
        <p:txBody>
          <a:bodyPr wrap="square" rtlCol="0">
            <a:spAutoFit/>
          </a:bodyPr>
          <a:lstStyle/>
          <a:p>
            <a:r>
              <a:rPr lang="en-US" altLang="zh-CN" sz="1400" dirty="0"/>
              <a:t>Bernstein, M. A., King, K. F., &amp; Zhou, X. J. (2004). Handbook of MRI pulse sequences. </a:t>
            </a:r>
            <a:r>
              <a:rPr lang="en-US" altLang="zh-CN" sz="1400" i="1" dirty="0"/>
              <a:t>Elsevier Academic Press</a:t>
            </a:r>
            <a:r>
              <a:rPr lang="en-US" altLang="zh-CN" sz="1400" dirty="0"/>
              <a:t>.</a:t>
            </a:r>
          </a:p>
          <a:p>
            <a:r>
              <a:rPr lang="en-US" altLang="zh-CN" sz="1400" dirty="0"/>
              <a:t>Mansfield, P., &amp; Chapman, B. (1986). Active magnetic screening of coils for static and time-dependent magnetic field generation in NMR imaging. </a:t>
            </a:r>
            <a:r>
              <a:rPr lang="en-US" altLang="zh-CN" sz="1400" i="1" dirty="0"/>
              <a:t>Journal of Physics E: Scientific Instruments, 19</a:t>
            </a:r>
            <a:r>
              <a:rPr lang="en-US" altLang="zh-CN" sz="1400" dirty="0"/>
              <a:t>(7), 540-545. </a:t>
            </a:r>
            <a:r>
              <a:rPr lang="en-US" altLang="zh-CN" sz="1400" dirty="0" err="1"/>
              <a:t>doi:10.1088</a:t>
            </a:r>
            <a:r>
              <a:rPr lang="en-US" altLang="zh-CN" sz="1400" dirty="0"/>
              <a:t>/0022-3735/19/7/008</a:t>
            </a:r>
          </a:p>
          <a:p>
            <a:r>
              <a:rPr lang="en-US" altLang="zh-CN" sz="1400" dirty="0"/>
              <a:t> </a:t>
            </a:r>
          </a:p>
        </p:txBody>
      </p:sp>
      <p:sp>
        <p:nvSpPr>
          <p:cNvPr id="29" name="文本框 28">
            <a:extLst>
              <a:ext uri="{FF2B5EF4-FFF2-40B4-BE49-F238E27FC236}">
                <a16:creationId xmlns:a16="http://schemas.microsoft.com/office/drawing/2014/main" id="{6511A91F-03B3-401F-A20A-E15115C042C1}"/>
              </a:ext>
            </a:extLst>
          </p:cNvPr>
          <p:cNvSpPr txBox="1"/>
          <p:nvPr/>
        </p:nvSpPr>
        <p:spPr>
          <a:xfrm>
            <a:off x="5082280" y="3313695"/>
            <a:ext cx="48367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Eddy-Current Time Dependence</a:t>
            </a:r>
            <a:endParaRPr lang="zh-CN" altLang="en-US" b="1"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9173C97F-2364-4A76-9AFC-A46D396F047B}"/>
              </a:ext>
            </a:extLst>
          </p:cNvPr>
          <p:cNvSpPr txBox="1"/>
          <p:nvPr/>
        </p:nvSpPr>
        <p:spPr>
          <a:xfrm>
            <a:off x="360323" y="4497418"/>
            <a:ext cx="48367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Eddy-Current Spatial Dependence</a:t>
            </a:r>
            <a:endParaRPr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12D9EC-B34F-4909-869C-E91D2D2A20B1}"/>
              </a:ext>
            </a:extLst>
          </p:cNvPr>
          <p:cNvPicPr>
            <a:picLocks noChangeAspect="1"/>
          </p:cNvPicPr>
          <p:nvPr/>
        </p:nvPicPr>
        <p:blipFill rotWithShape="1">
          <a:blip r:embed="rId3"/>
          <a:srcRect l="19400" r="18897" b="14132"/>
          <a:stretch/>
        </p:blipFill>
        <p:spPr>
          <a:xfrm>
            <a:off x="4929880" y="513714"/>
            <a:ext cx="2910372" cy="2790693"/>
          </a:xfrm>
          <a:prstGeom prst="rect">
            <a:avLst/>
          </a:prstGeom>
        </p:spPr>
      </p:pic>
      <p:sp>
        <p:nvSpPr>
          <p:cNvPr id="22" name="文本框 21">
            <a:extLst>
              <a:ext uri="{FF2B5EF4-FFF2-40B4-BE49-F238E27FC236}">
                <a16:creationId xmlns:a16="http://schemas.microsoft.com/office/drawing/2014/main" id="{4388C092-94AF-4B25-865B-9627E5F8C45A}"/>
              </a:ext>
            </a:extLst>
          </p:cNvPr>
          <p:cNvSpPr txBox="1"/>
          <p:nvPr/>
        </p:nvSpPr>
        <p:spPr>
          <a:xfrm>
            <a:off x="392803" y="4170992"/>
            <a:ext cx="43253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intentionally distort the current waveform</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8F4DA39-DED6-4F05-B002-3D07CD7CCD19}"/>
              </a:ext>
            </a:extLst>
          </p:cNvPr>
          <p:cNvSpPr txBox="1"/>
          <p:nvPr/>
        </p:nvSpPr>
        <p:spPr>
          <a:xfrm>
            <a:off x="392803" y="3827866"/>
            <a:ext cx="43253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Waveform </a:t>
            </a:r>
            <a:r>
              <a:rPr lang="en-US" altLang="zh-CN" b="1" dirty="0" err="1">
                <a:latin typeface="Times New Roman" panose="02020603050405020304" pitchFamily="18" charset="0"/>
                <a:cs typeface="Times New Roman" panose="02020603050405020304" pitchFamily="18" charset="0"/>
              </a:rPr>
              <a:t>Preemphasis</a:t>
            </a:r>
            <a:endParaRPr lang="zh-CN" altLang="en-US"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4BDF855-DFBF-416D-8CA9-0F0563425D14}"/>
              </a:ext>
            </a:extLst>
          </p:cNvPr>
          <p:cNvSpPr txBox="1"/>
          <p:nvPr/>
        </p:nvSpPr>
        <p:spPr>
          <a:xfrm>
            <a:off x="392803" y="5673550"/>
            <a:ext cx="43253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 spherical harmonic expansion</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44368999-38DB-4C6F-812A-D81D2FD1B566}"/>
              </a:ext>
            </a:extLst>
          </p:cNvPr>
          <p:cNvPicPr>
            <a:picLocks noChangeAspect="1"/>
          </p:cNvPicPr>
          <p:nvPr/>
        </p:nvPicPr>
        <p:blipFill>
          <a:blip r:embed="rId4"/>
          <a:stretch>
            <a:fillRect/>
          </a:stretch>
        </p:blipFill>
        <p:spPr>
          <a:xfrm>
            <a:off x="507583" y="5150306"/>
            <a:ext cx="3944102" cy="325959"/>
          </a:xfrm>
          <a:prstGeom prst="rect">
            <a:avLst/>
          </a:prstGeom>
        </p:spPr>
      </p:pic>
      <p:pic>
        <p:nvPicPr>
          <p:cNvPr id="12" name="图片 11">
            <a:extLst>
              <a:ext uri="{FF2B5EF4-FFF2-40B4-BE49-F238E27FC236}">
                <a16:creationId xmlns:a16="http://schemas.microsoft.com/office/drawing/2014/main" id="{01BB30B3-7752-47CE-BB4D-07730BF0EDCE}"/>
              </a:ext>
            </a:extLst>
          </p:cNvPr>
          <p:cNvPicPr>
            <a:picLocks noChangeAspect="1"/>
          </p:cNvPicPr>
          <p:nvPr/>
        </p:nvPicPr>
        <p:blipFill rotWithShape="1">
          <a:blip r:embed="rId5"/>
          <a:srcRect l="50118" t="60134" b="17584"/>
          <a:stretch/>
        </p:blipFill>
        <p:spPr>
          <a:xfrm>
            <a:off x="791164" y="2715496"/>
            <a:ext cx="3376940" cy="814782"/>
          </a:xfrm>
          <a:prstGeom prst="rect">
            <a:avLst/>
          </a:prstGeom>
        </p:spPr>
      </p:pic>
      <p:sp>
        <p:nvSpPr>
          <p:cNvPr id="27" name="文本框 26">
            <a:extLst>
              <a:ext uri="{FF2B5EF4-FFF2-40B4-BE49-F238E27FC236}">
                <a16:creationId xmlns:a16="http://schemas.microsoft.com/office/drawing/2014/main" id="{25C9AB15-4D92-4BD9-8C63-709D19822299}"/>
              </a:ext>
            </a:extLst>
          </p:cNvPr>
          <p:cNvSpPr txBox="1"/>
          <p:nvPr/>
        </p:nvSpPr>
        <p:spPr>
          <a:xfrm>
            <a:off x="360323" y="3433092"/>
            <a:ext cx="472195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plateau length and the decay rate of eddy current</a:t>
            </a:r>
          </a:p>
        </p:txBody>
      </p:sp>
      <p:pic>
        <p:nvPicPr>
          <p:cNvPr id="15" name="图片 14">
            <a:extLst>
              <a:ext uri="{FF2B5EF4-FFF2-40B4-BE49-F238E27FC236}">
                <a16:creationId xmlns:a16="http://schemas.microsoft.com/office/drawing/2014/main" id="{227A998B-4FF1-4243-802D-B3EC93C954E2}"/>
              </a:ext>
            </a:extLst>
          </p:cNvPr>
          <p:cNvPicPr>
            <a:picLocks noChangeAspect="1"/>
          </p:cNvPicPr>
          <p:nvPr/>
        </p:nvPicPr>
        <p:blipFill>
          <a:blip r:embed="rId6"/>
          <a:stretch>
            <a:fillRect/>
          </a:stretch>
        </p:blipFill>
        <p:spPr>
          <a:xfrm>
            <a:off x="4995570" y="3725654"/>
            <a:ext cx="3834613" cy="2027024"/>
          </a:xfrm>
          <a:prstGeom prst="rect">
            <a:avLst/>
          </a:prstGeom>
        </p:spPr>
      </p:pic>
      <p:sp>
        <p:nvSpPr>
          <p:cNvPr id="32" name="文本框 31">
            <a:extLst>
              <a:ext uri="{FF2B5EF4-FFF2-40B4-BE49-F238E27FC236}">
                <a16:creationId xmlns:a16="http://schemas.microsoft.com/office/drawing/2014/main" id="{628218B9-05E3-417B-AFEF-409DE33530FD}"/>
              </a:ext>
            </a:extLst>
          </p:cNvPr>
          <p:cNvSpPr txBox="1"/>
          <p:nvPr/>
        </p:nvSpPr>
        <p:spPr>
          <a:xfrm>
            <a:off x="8972858" y="1898092"/>
            <a:ext cx="3404472" cy="646331"/>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Preemphasized</a:t>
            </a:r>
            <a:r>
              <a:rPr lang="en-US" altLang="zh-CN" dirty="0">
                <a:latin typeface="Times New Roman" panose="02020603050405020304" pitchFamily="18" charset="0"/>
                <a:cs typeface="Times New Roman" panose="02020603050405020304" pitchFamily="18" charset="0"/>
              </a:rPr>
              <a:t>(high-pass-filtered)</a:t>
            </a:r>
          </a:p>
          <a:p>
            <a:r>
              <a:rPr lang="en-US" altLang="zh-CN" dirty="0">
                <a:latin typeface="Times New Roman" panose="02020603050405020304" pitchFamily="18" charset="0"/>
                <a:cs typeface="Times New Roman" panose="02020603050405020304" pitchFamily="18" charset="0"/>
              </a:rPr>
              <a:t>waveform.</a:t>
            </a:r>
            <a:endParaRPr lang="zh-CN" altLang="en-US"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B6F8E54-B546-4728-AF44-624E25F32093}"/>
              </a:ext>
            </a:extLst>
          </p:cNvPr>
          <p:cNvSpPr txBox="1"/>
          <p:nvPr/>
        </p:nvSpPr>
        <p:spPr>
          <a:xfrm>
            <a:off x="9064152" y="434211"/>
            <a:ext cx="48367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Linear component</a:t>
            </a:r>
            <a:endParaRPr lang="zh-CN" altLang="en-US" b="1"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A8C93A4E-FA1B-447F-8821-1BD8A3724010}"/>
              </a:ext>
            </a:extLst>
          </p:cNvPr>
          <p:cNvSpPr txBox="1"/>
          <p:nvPr/>
        </p:nvSpPr>
        <p:spPr>
          <a:xfrm>
            <a:off x="8935430" y="49794"/>
            <a:ext cx="4836737" cy="400110"/>
          </a:xfrm>
          <a:prstGeom prst="rect">
            <a:avLst/>
          </a:prstGeom>
          <a:noFill/>
        </p:spPr>
        <p:txBody>
          <a:bodyPr wrap="square" rtlCol="0">
            <a:spAutoFit/>
          </a:bodyPr>
          <a:lstStyle/>
          <a:p>
            <a:r>
              <a:rPr lang="en-US" altLang="zh-CN" sz="2000" b="1" dirty="0" err="1">
                <a:latin typeface="Times New Roman" panose="02020603050405020304" pitchFamily="18" charset="0"/>
                <a:cs typeface="Times New Roman" panose="02020603050405020304" pitchFamily="18" charset="0"/>
              </a:rPr>
              <a:t>Preemphasis</a:t>
            </a:r>
            <a:r>
              <a:rPr lang="en-US" altLang="zh-CN" sz="2000" b="1" dirty="0">
                <a:latin typeface="Times New Roman" panose="02020603050405020304" pitchFamily="18" charset="0"/>
                <a:cs typeface="Times New Roman" panose="02020603050405020304" pitchFamily="18" charset="0"/>
              </a:rPr>
              <a:t> Compensation</a:t>
            </a:r>
            <a:endParaRPr lang="zh-CN" altLang="en-US" sz="20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7EF6D902-239B-4925-A128-5901CEB9C2CC}"/>
              </a:ext>
            </a:extLst>
          </p:cNvPr>
          <p:cNvSpPr txBox="1"/>
          <p:nvPr/>
        </p:nvSpPr>
        <p:spPr>
          <a:xfrm>
            <a:off x="4995570" y="5776992"/>
            <a:ext cx="48367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moving /using multiple samples</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614BA1FE-869E-4EEC-A9D2-F96C34B69FF0}"/>
              </a:ext>
            </a:extLst>
          </p:cNvPr>
          <p:cNvSpPr txBox="1"/>
          <p:nvPr/>
        </p:nvSpPr>
        <p:spPr>
          <a:xfrm>
            <a:off x="8982467" y="2466498"/>
            <a:ext cx="4836737"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B</a:t>
            </a:r>
            <a:r>
              <a:rPr lang="en-US" altLang="zh-CN" b="1" baseline="-25000" dirty="0" err="1">
                <a:latin typeface="Times New Roman" panose="02020603050405020304" pitchFamily="18" charset="0"/>
                <a:cs typeface="Times New Roman" panose="02020603050405020304" pitchFamily="18" charset="0"/>
              </a:rPr>
              <a:t>0</a:t>
            </a:r>
            <a:r>
              <a:rPr lang="en-US" altLang="zh-CN" b="1" dirty="0">
                <a:latin typeface="Times New Roman" panose="02020603050405020304" pitchFamily="18" charset="0"/>
                <a:cs typeface="Times New Roman" panose="02020603050405020304" pitchFamily="18" charset="0"/>
              </a:rPr>
              <a:t> component</a:t>
            </a:r>
            <a:endParaRPr lang="zh-CN" altLang="en-US" b="1"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82885459-D056-47BB-BF53-50216B1F0A8B}"/>
              </a:ext>
            </a:extLst>
          </p:cNvPr>
          <p:cNvSpPr txBox="1"/>
          <p:nvPr/>
        </p:nvSpPr>
        <p:spPr>
          <a:xfrm>
            <a:off x="8931945" y="5428312"/>
            <a:ext cx="307295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Decreasing the amplitude of the trapezoid while holding the slew rate fixed</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B1AD0E01-DDED-4F65-987B-8BB3BBA31C0E}"/>
              </a:ext>
            </a:extLst>
          </p:cNvPr>
          <p:cNvSpPr txBox="1"/>
          <p:nvPr/>
        </p:nvSpPr>
        <p:spPr>
          <a:xfrm>
            <a:off x="8916711" y="5155672"/>
            <a:ext cx="48367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Gradient Waveform De-rating</a:t>
            </a:r>
            <a:endParaRPr lang="zh-CN" altLang="en-US" b="1"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544FFDEC-E88C-49A8-8190-829C7367307C}"/>
              </a:ext>
            </a:extLst>
          </p:cNvPr>
          <p:cNvPicPr>
            <a:picLocks noChangeAspect="1"/>
          </p:cNvPicPr>
          <p:nvPr/>
        </p:nvPicPr>
        <p:blipFill>
          <a:blip r:embed="rId7"/>
          <a:stretch>
            <a:fillRect/>
          </a:stretch>
        </p:blipFill>
        <p:spPr>
          <a:xfrm>
            <a:off x="9101835" y="891591"/>
            <a:ext cx="2815000" cy="825244"/>
          </a:xfrm>
          <a:prstGeom prst="rect">
            <a:avLst/>
          </a:prstGeom>
        </p:spPr>
      </p:pic>
      <p:pic>
        <p:nvPicPr>
          <p:cNvPr id="17" name="图片 16">
            <a:extLst>
              <a:ext uri="{FF2B5EF4-FFF2-40B4-BE49-F238E27FC236}">
                <a16:creationId xmlns:a16="http://schemas.microsoft.com/office/drawing/2014/main" id="{E4841121-00E3-4BA5-878B-C2FF36815E23}"/>
              </a:ext>
            </a:extLst>
          </p:cNvPr>
          <p:cNvPicPr>
            <a:picLocks noChangeAspect="1"/>
          </p:cNvPicPr>
          <p:nvPr/>
        </p:nvPicPr>
        <p:blipFill>
          <a:blip r:embed="rId8"/>
          <a:stretch>
            <a:fillRect/>
          </a:stretch>
        </p:blipFill>
        <p:spPr>
          <a:xfrm>
            <a:off x="9353087" y="2746998"/>
            <a:ext cx="2047748" cy="655529"/>
          </a:xfrm>
          <a:prstGeom prst="rect">
            <a:avLst/>
          </a:prstGeom>
        </p:spPr>
      </p:pic>
      <p:pic>
        <p:nvPicPr>
          <p:cNvPr id="18" name="图片 17">
            <a:extLst>
              <a:ext uri="{FF2B5EF4-FFF2-40B4-BE49-F238E27FC236}">
                <a16:creationId xmlns:a16="http://schemas.microsoft.com/office/drawing/2014/main" id="{DA6D19C3-FE9C-4382-93E7-8F3430007D00}"/>
              </a:ext>
            </a:extLst>
          </p:cNvPr>
          <p:cNvPicPr>
            <a:picLocks noChangeAspect="1"/>
          </p:cNvPicPr>
          <p:nvPr/>
        </p:nvPicPr>
        <p:blipFill>
          <a:blip r:embed="rId9"/>
          <a:stretch>
            <a:fillRect/>
          </a:stretch>
        </p:blipFill>
        <p:spPr>
          <a:xfrm>
            <a:off x="9254185" y="3444953"/>
            <a:ext cx="2428477" cy="709044"/>
          </a:xfrm>
          <a:prstGeom prst="rect">
            <a:avLst/>
          </a:prstGeom>
        </p:spPr>
      </p:pic>
      <p:sp>
        <p:nvSpPr>
          <p:cNvPr id="43" name="文本框 42">
            <a:extLst>
              <a:ext uri="{FF2B5EF4-FFF2-40B4-BE49-F238E27FC236}">
                <a16:creationId xmlns:a16="http://schemas.microsoft.com/office/drawing/2014/main" id="{7DE67BB8-336C-4FD3-B739-A14449DA218F}"/>
              </a:ext>
            </a:extLst>
          </p:cNvPr>
          <p:cNvSpPr txBox="1"/>
          <p:nvPr/>
        </p:nvSpPr>
        <p:spPr>
          <a:xfrm>
            <a:off x="8931944" y="4022171"/>
            <a:ext cx="3260055"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using a </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coil with current control that can be varied in real time or shifting the exciter / receiver frequency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06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20" grpId="0"/>
      <p:bldP spid="29" grpId="0"/>
      <p:bldP spid="30" grpId="0"/>
      <p:bldP spid="22" grpId="0"/>
      <p:bldP spid="24" grpId="0"/>
      <p:bldP spid="25" grpId="0"/>
      <p:bldP spid="27" grpId="0"/>
      <p:bldP spid="32" grpId="0"/>
      <p:bldP spid="33" grpId="0"/>
      <p:bldP spid="38" grpId="0"/>
      <p:bldP spid="39" grpId="0"/>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EFF6163-5B27-47A2-B57B-E061EBEDF162}"/>
              </a:ext>
            </a:extLst>
          </p:cNvPr>
          <p:cNvPicPr>
            <a:picLocks noChangeAspect="1"/>
          </p:cNvPicPr>
          <p:nvPr/>
        </p:nvPicPr>
        <p:blipFill>
          <a:blip r:embed="rId3"/>
          <a:stretch>
            <a:fillRect/>
          </a:stretch>
        </p:blipFill>
        <p:spPr>
          <a:xfrm>
            <a:off x="1855491" y="3067050"/>
            <a:ext cx="2876550" cy="723900"/>
          </a:xfrm>
          <a:prstGeom prst="rect">
            <a:avLst/>
          </a:prstGeom>
        </p:spPr>
      </p:pic>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err="1">
                <a:latin typeface="等线" panose="02010600030101010101" pitchFamily="2" charset="-122"/>
                <a:ea typeface="等线" panose="02010600030101010101" pitchFamily="2" charset="-122"/>
              </a:rPr>
              <a:t>B</a:t>
            </a:r>
            <a:r>
              <a:rPr lang="en-US" altLang="zh-CN" b="1" baseline="-25000" dirty="0" err="1">
                <a:latin typeface="等线" panose="02010600030101010101" pitchFamily="2" charset="-122"/>
                <a:ea typeface="等线" panose="02010600030101010101" pitchFamily="2" charset="-122"/>
              </a:rPr>
              <a:t>0</a:t>
            </a:r>
            <a:r>
              <a:rPr lang="en-US" altLang="zh-CN" b="1" baseline="-25000" dirty="0">
                <a:latin typeface="等线" panose="02010600030101010101" pitchFamily="2" charset="-122"/>
                <a:ea typeface="等线" panose="02010600030101010101" pitchFamily="2" charset="-122"/>
              </a:rPr>
              <a:t> </a:t>
            </a:r>
            <a:r>
              <a:rPr lang="en-US" altLang="zh-CN" b="1" dirty="0">
                <a:latin typeface="等线" panose="02010600030101010101" pitchFamily="2" charset="-122"/>
                <a:ea typeface="等线" panose="02010600030101010101" pitchFamily="2" charset="-122"/>
              </a:rPr>
              <a:t>concomitant field </a:t>
            </a:r>
            <a:endParaRPr lang="zh-CN" altLang="en-US" b="1" dirty="0">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D7042765-25C4-4316-81B0-610915792636}"/>
              </a:ext>
            </a:extLst>
          </p:cNvPr>
          <p:cNvSpPr txBox="1"/>
          <p:nvPr/>
        </p:nvSpPr>
        <p:spPr>
          <a:xfrm>
            <a:off x="700173" y="1801110"/>
            <a:ext cx="43253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spatiotemporally varying 3D fields</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F3630EC-13CD-419D-9088-FE72A8ACF7CD}"/>
              </a:ext>
            </a:extLst>
          </p:cNvPr>
          <p:cNvSpPr txBox="1"/>
          <p:nvPr/>
        </p:nvSpPr>
        <p:spPr>
          <a:xfrm>
            <a:off x="700173" y="2567270"/>
            <a:ext cx="48367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The overall magnetic field</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90F30D44-B707-4681-AD70-198695D79A1B}"/>
              </a:ext>
            </a:extLst>
          </p:cNvPr>
          <p:cNvSpPr txBox="1"/>
          <p:nvPr/>
        </p:nvSpPr>
        <p:spPr>
          <a:xfrm>
            <a:off x="146186" y="6310183"/>
            <a:ext cx="11899627" cy="738664"/>
          </a:xfrm>
          <a:prstGeom prst="rect">
            <a:avLst/>
          </a:prstGeom>
          <a:noFill/>
        </p:spPr>
        <p:txBody>
          <a:bodyPr wrap="square" rtlCol="0">
            <a:spAutoFit/>
          </a:bodyPr>
          <a:lstStyle/>
          <a:p>
            <a:r>
              <a:rPr lang="en-US" altLang="zh-CN" sz="1400" dirty="0"/>
              <a:t>Weavers, P. T., Tao, S., </a:t>
            </a:r>
            <a:r>
              <a:rPr lang="en-US" altLang="zh-CN" sz="1400" dirty="0" err="1"/>
              <a:t>Trzasko</a:t>
            </a:r>
            <a:r>
              <a:rPr lang="en-US" altLang="zh-CN" sz="1400" dirty="0"/>
              <a:t>, J. D., </a:t>
            </a:r>
            <a:r>
              <a:rPr lang="en-US" altLang="zh-CN" sz="1400" dirty="0" err="1"/>
              <a:t>Frigo</a:t>
            </a:r>
            <a:r>
              <a:rPr lang="en-US" altLang="zh-CN" sz="1400" dirty="0"/>
              <a:t>, L. M., Shu, Y., Frick, M. A., . . . Bernstein, M. A. (2018). </a:t>
            </a:r>
            <a:r>
              <a:rPr lang="en-US" altLang="zh-CN" sz="1400" dirty="0" err="1"/>
              <a:t>B0</a:t>
            </a:r>
            <a:r>
              <a:rPr lang="en-US" altLang="zh-CN" sz="1400" dirty="0"/>
              <a:t> concomitant field compensation for MRI systems employing asymmetric transverse gradient coils. </a:t>
            </a:r>
            <a:r>
              <a:rPr lang="en-US" altLang="zh-CN" sz="1400" i="1" dirty="0"/>
              <a:t>Magnetic Resonance in Medicine, 79</a:t>
            </a:r>
            <a:r>
              <a:rPr lang="pt-BR" altLang="zh-CN" sz="1400" dirty="0"/>
              <a:t>(3), 1538-1544. doi:10.1002/mrm.26790</a:t>
            </a:r>
          </a:p>
          <a:p>
            <a:endParaRPr lang="zh-CN" altLang="en-US" sz="1400" i="1" dirty="0"/>
          </a:p>
        </p:txBody>
      </p:sp>
      <p:sp>
        <p:nvSpPr>
          <p:cNvPr id="29" name="文本框 28">
            <a:extLst>
              <a:ext uri="{FF2B5EF4-FFF2-40B4-BE49-F238E27FC236}">
                <a16:creationId xmlns:a16="http://schemas.microsoft.com/office/drawing/2014/main" id="{6511A91F-03B3-401F-A20A-E15115C042C1}"/>
              </a:ext>
            </a:extLst>
          </p:cNvPr>
          <p:cNvSpPr txBox="1"/>
          <p:nvPr/>
        </p:nvSpPr>
        <p:spPr>
          <a:xfrm>
            <a:off x="700172" y="4039173"/>
            <a:ext cx="48367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new demodulation frequency</a:t>
            </a:r>
            <a:endParaRPr lang="zh-CN" altLang="en-US"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2F5FECAB-B0CD-4358-9DB0-3270357F6F46}"/>
              </a:ext>
            </a:extLst>
          </p:cNvPr>
          <p:cNvGrpSpPr/>
          <p:nvPr/>
        </p:nvGrpSpPr>
        <p:grpSpPr>
          <a:xfrm>
            <a:off x="700173" y="2295241"/>
            <a:ext cx="5157515" cy="266700"/>
            <a:chOff x="1075341" y="1744573"/>
            <a:chExt cx="5157515" cy="266700"/>
          </a:xfrm>
        </p:grpSpPr>
        <p:pic>
          <p:nvPicPr>
            <p:cNvPr id="4" name="图片 3">
              <a:extLst>
                <a:ext uri="{FF2B5EF4-FFF2-40B4-BE49-F238E27FC236}">
                  <a16:creationId xmlns:a16="http://schemas.microsoft.com/office/drawing/2014/main" id="{82A5B2C2-0CC2-420D-AFDC-C9DB08B2F3CD}"/>
                </a:ext>
              </a:extLst>
            </p:cNvPr>
            <p:cNvPicPr>
              <a:picLocks noChangeAspect="1"/>
            </p:cNvPicPr>
            <p:nvPr/>
          </p:nvPicPr>
          <p:blipFill>
            <a:blip r:embed="rId4"/>
            <a:stretch>
              <a:fillRect/>
            </a:stretch>
          </p:blipFill>
          <p:spPr>
            <a:xfrm>
              <a:off x="1075341" y="1744573"/>
              <a:ext cx="2181225" cy="266700"/>
            </a:xfrm>
            <a:prstGeom prst="rect">
              <a:avLst/>
            </a:prstGeom>
          </p:spPr>
        </p:pic>
        <p:pic>
          <p:nvPicPr>
            <p:cNvPr id="11" name="图片 10">
              <a:extLst>
                <a:ext uri="{FF2B5EF4-FFF2-40B4-BE49-F238E27FC236}">
                  <a16:creationId xmlns:a16="http://schemas.microsoft.com/office/drawing/2014/main" id="{C2598A5F-01F5-40E9-8AA9-A844132CCC9E}"/>
                </a:ext>
              </a:extLst>
            </p:cNvPr>
            <p:cNvPicPr>
              <a:picLocks noChangeAspect="1"/>
            </p:cNvPicPr>
            <p:nvPr/>
          </p:nvPicPr>
          <p:blipFill>
            <a:blip r:embed="rId5"/>
            <a:stretch>
              <a:fillRect/>
            </a:stretch>
          </p:blipFill>
          <p:spPr>
            <a:xfrm>
              <a:off x="3270581" y="1749306"/>
              <a:ext cx="2962275" cy="257175"/>
            </a:xfrm>
            <a:prstGeom prst="rect">
              <a:avLst/>
            </a:prstGeom>
          </p:spPr>
        </p:pic>
      </p:grpSp>
      <p:sp>
        <p:nvSpPr>
          <p:cNvPr id="8" name="文本框 7"/>
          <p:cNvSpPr txBox="1"/>
          <p:nvPr/>
        </p:nvSpPr>
        <p:spPr>
          <a:xfrm>
            <a:off x="6454983" y="1716193"/>
            <a:ext cx="4718819"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created simultaneously with the spatial encoding gradient fields</a:t>
            </a:r>
          </a:p>
          <a:p>
            <a:pPr marL="285750" indent="-285750">
              <a:lnSpc>
                <a:spcPct val="200000"/>
              </a:lnSpc>
              <a:buFont typeface="Arial" panose="020B0604020202020204" pitchFamily="34" charset="0"/>
              <a:buChar char="•"/>
            </a:pPr>
            <a:r>
              <a:rPr lang="en-US" altLang="zh-CN" dirty="0"/>
              <a:t>accumulate undesired phase within k‐space data</a:t>
            </a:r>
          </a:p>
          <a:p>
            <a:pPr marL="285750" indent="-285750">
              <a:lnSpc>
                <a:spcPct val="200000"/>
              </a:lnSpc>
              <a:buFont typeface="Arial" panose="020B0604020202020204" pitchFamily="34" charset="0"/>
              <a:buChar char="•"/>
            </a:pPr>
            <a:r>
              <a:rPr lang="en-US" altLang="zh-CN" dirty="0"/>
              <a:t>results in image blurring and spatial shifts</a:t>
            </a:r>
          </a:p>
        </p:txBody>
      </p:sp>
      <p:pic>
        <p:nvPicPr>
          <p:cNvPr id="22" name="图片 21">
            <a:extLst>
              <a:ext uri="{FF2B5EF4-FFF2-40B4-BE49-F238E27FC236}">
                <a16:creationId xmlns:a16="http://schemas.microsoft.com/office/drawing/2014/main" id="{D4DBC518-E92A-4373-B483-A19AD9E38A75}"/>
              </a:ext>
            </a:extLst>
          </p:cNvPr>
          <p:cNvPicPr>
            <a:picLocks noChangeAspect="1"/>
          </p:cNvPicPr>
          <p:nvPr/>
        </p:nvPicPr>
        <p:blipFill>
          <a:blip r:embed="rId6"/>
          <a:stretch>
            <a:fillRect/>
          </a:stretch>
        </p:blipFill>
        <p:spPr>
          <a:xfrm>
            <a:off x="993484" y="4729218"/>
            <a:ext cx="4543425" cy="857250"/>
          </a:xfrm>
          <a:prstGeom prst="rect">
            <a:avLst/>
          </a:prstGeom>
        </p:spPr>
      </p:pic>
    </p:spTree>
    <p:extLst>
      <p:ext uri="{BB962C8B-B14F-4D97-AF65-F5344CB8AC3E}">
        <p14:creationId xmlns:p14="http://schemas.microsoft.com/office/powerpoint/2010/main" val="2148249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err="1">
                <a:latin typeface="等线" panose="02010600030101010101" pitchFamily="2" charset="-122"/>
                <a:ea typeface="等线" panose="02010600030101010101" pitchFamily="2" charset="-122"/>
              </a:rPr>
              <a:t>B</a:t>
            </a:r>
            <a:r>
              <a:rPr lang="en-US" altLang="zh-CN" b="1" baseline="-25000" dirty="0" err="1">
                <a:latin typeface="等线" panose="02010600030101010101" pitchFamily="2" charset="-122"/>
                <a:ea typeface="等线" panose="02010600030101010101" pitchFamily="2" charset="-122"/>
              </a:rPr>
              <a:t>0</a:t>
            </a:r>
            <a:r>
              <a:rPr lang="en-US" altLang="zh-CN" b="1" baseline="-25000" dirty="0">
                <a:latin typeface="等线" panose="02010600030101010101" pitchFamily="2" charset="-122"/>
                <a:ea typeface="等线" panose="02010600030101010101" pitchFamily="2" charset="-122"/>
              </a:rPr>
              <a:t> </a:t>
            </a:r>
            <a:r>
              <a:rPr lang="en-US" altLang="zh-CN" b="1" dirty="0">
                <a:latin typeface="等线" panose="02010600030101010101" pitchFamily="2" charset="-122"/>
                <a:ea typeface="等线" panose="02010600030101010101" pitchFamily="2" charset="-122"/>
              </a:rPr>
              <a:t>concomitant field </a:t>
            </a:r>
            <a:endParaRPr lang="zh-CN" altLang="en-US" b="1" dirty="0">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90F30D44-B707-4681-AD70-198695D79A1B}"/>
              </a:ext>
            </a:extLst>
          </p:cNvPr>
          <p:cNvSpPr txBox="1"/>
          <p:nvPr/>
        </p:nvSpPr>
        <p:spPr>
          <a:xfrm>
            <a:off x="146186" y="6310183"/>
            <a:ext cx="11899627" cy="738664"/>
          </a:xfrm>
          <a:prstGeom prst="rect">
            <a:avLst/>
          </a:prstGeom>
          <a:noFill/>
        </p:spPr>
        <p:txBody>
          <a:bodyPr wrap="square" rtlCol="0">
            <a:spAutoFit/>
          </a:bodyPr>
          <a:lstStyle/>
          <a:p>
            <a:r>
              <a:rPr lang="en-US" altLang="zh-CN" sz="1400" dirty="0"/>
              <a:t>Weavers, P. T., Tao, S., </a:t>
            </a:r>
            <a:r>
              <a:rPr lang="en-US" altLang="zh-CN" sz="1400" dirty="0" err="1"/>
              <a:t>Trzasko</a:t>
            </a:r>
            <a:r>
              <a:rPr lang="en-US" altLang="zh-CN" sz="1400" dirty="0"/>
              <a:t>, J. D., </a:t>
            </a:r>
            <a:r>
              <a:rPr lang="en-US" altLang="zh-CN" sz="1400" dirty="0" err="1"/>
              <a:t>Frigo</a:t>
            </a:r>
            <a:r>
              <a:rPr lang="en-US" altLang="zh-CN" sz="1400" dirty="0"/>
              <a:t>, L. M., Shu, Y., Frick, M. A., . . . Bernstein, M. A. (2018). </a:t>
            </a:r>
            <a:r>
              <a:rPr lang="en-US" altLang="zh-CN" sz="1400" dirty="0" err="1"/>
              <a:t>B0</a:t>
            </a:r>
            <a:r>
              <a:rPr lang="en-US" altLang="zh-CN" sz="1400" dirty="0"/>
              <a:t> concomitant field compensation for MRI systems employing asymmetric transverse gradient coils. </a:t>
            </a:r>
            <a:r>
              <a:rPr lang="en-US" altLang="zh-CN" sz="1400" i="1" dirty="0"/>
              <a:t>Magnetic Resonance in Medicine, 79</a:t>
            </a:r>
            <a:r>
              <a:rPr lang="pt-BR" altLang="zh-CN" sz="1400" dirty="0"/>
              <a:t>(3), 1538-1544. doi:10.1002/mrm.26790</a:t>
            </a:r>
          </a:p>
          <a:p>
            <a:endParaRPr lang="zh-CN" altLang="en-US" sz="1400" i="1" dirty="0"/>
          </a:p>
        </p:txBody>
      </p:sp>
      <p:pic>
        <p:nvPicPr>
          <p:cNvPr id="3" name="图片 2">
            <a:extLst>
              <a:ext uri="{FF2B5EF4-FFF2-40B4-BE49-F238E27FC236}">
                <a16:creationId xmlns:a16="http://schemas.microsoft.com/office/drawing/2014/main" id="{FC6F2BDB-A02F-4976-9CBC-B7F991BDF986}"/>
              </a:ext>
            </a:extLst>
          </p:cNvPr>
          <p:cNvPicPr>
            <a:picLocks noChangeAspect="1"/>
          </p:cNvPicPr>
          <p:nvPr/>
        </p:nvPicPr>
        <p:blipFill rotWithShape="1">
          <a:blip r:embed="rId3"/>
          <a:srcRect b="7270"/>
          <a:stretch/>
        </p:blipFill>
        <p:spPr>
          <a:xfrm>
            <a:off x="1199904" y="1437201"/>
            <a:ext cx="9792192" cy="4872982"/>
          </a:xfrm>
          <a:prstGeom prst="rect">
            <a:avLst/>
          </a:prstGeom>
        </p:spPr>
      </p:pic>
    </p:spTree>
    <p:extLst>
      <p:ext uri="{BB962C8B-B14F-4D97-AF65-F5344CB8AC3E}">
        <p14:creationId xmlns:p14="http://schemas.microsoft.com/office/powerpoint/2010/main" val="216566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Phase cycling</a:t>
            </a:r>
            <a:endParaRPr lang="zh-CN" altLang="en-US" b="1" dirty="0">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02E85B29-8ECB-4891-87F1-6AE0E9E4A0D8}"/>
              </a:ext>
            </a:extLst>
          </p:cNvPr>
          <p:cNvPicPr>
            <a:picLocks noChangeAspect="1"/>
          </p:cNvPicPr>
          <p:nvPr/>
        </p:nvPicPr>
        <p:blipFill rotWithShape="1">
          <a:blip r:embed="rId3"/>
          <a:srcRect l="827" t="871" r="1012" b="1059"/>
          <a:stretch/>
        </p:blipFill>
        <p:spPr>
          <a:xfrm>
            <a:off x="838200" y="1411103"/>
            <a:ext cx="9252135" cy="5446897"/>
          </a:xfrm>
          <a:prstGeom prst="rect">
            <a:avLst/>
          </a:prstGeom>
        </p:spPr>
      </p:pic>
      <p:sp>
        <p:nvSpPr>
          <p:cNvPr id="26" name="文本框 25">
            <a:extLst>
              <a:ext uri="{FF2B5EF4-FFF2-40B4-BE49-F238E27FC236}">
                <a16:creationId xmlns:a16="http://schemas.microsoft.com/office/drawing/2014/main" id="{0280723C-1FC8-49E3-8FAF-B083BA0C2C9E}"/>
              </a:ext>
            </a:extLst>
          </p:cNvPr>
          <p:cNvSpPr txBox="1"/>
          <p:nvPr/>
        </p:nvSpPr>
        <p:spPr>
          <a:xfrm>
            <a:off x="10160267" y="1826227"/>
            <a:ext cx="1193533" cy="4616648"/>
          </a:xfrm>
          <a:prstGeom prst="rect">
            <a:avLst/>
          </a:prstGeom>
          <a:noFill/>
        </p:spPr>
        <p:txBody>
          <a:bodyPr wrap="square" rtlCol="0">
            <a:spAutoFit/>
          </a:bodyPr>
          <a:lstStyle/>
          <a:p>
            <a:r>
              <a:rPr lang="en-US" altLang="zh-CN" sz="1400" dirty="0"/>
              <a:t>Ong, F., Cheng, J., &amp; Lustig, M. (2017). General Phase Regularized Reconstruction using Phase Cycling. </a:t>
            </a:r>
            <a:r>
              <a:rPr lang="en-US" altLang="zh-CN" sz="1400" i="1" dirty="0" err="1"/>
              <a:t>arXiv</a:t>
            </a:r>
            <a:r>
              <a:rPr lang="en-US" altLang="zh-CN" sz="1400" i="1" dirty="0"/>
              <a:t> e-prints</a:t>
            </a:r>
            <a:r>
              <a:rPr lang="en-US" altLang="zh-CN" sz="1400" dirty="0"/>
              <a:t>. Retrieved from https://ui.adsabs.harvard.edu/abs/2017arXiv170905374O</a:t>
            </a:r>
          </a:p>
          <a:p>
            <a:endParaRPr lang="zh-CN" altLang="en-US" sz="1400" i="1" dirty="0"/>
          </a:p>
        </p:txBody>
      </p:sp>
      <p:pic>
        <p:nvPicPr>
          <p:cNvPr id="4" name="图片 3">
            <a:extLst>
              <a:ext uri="{FF2B5EF4-FFF2-40B4-BE49-F238E27FC236}">
                <a16:creationId xmlns:a16="http://schemas.microsoft.com/office/drawing/2014/main" id="{AE8C181B-5C7C-4FC6-AB25-BAA11F5B8785}"/>
              </a:ext>
            </a:extLst>
          </p:cNvPr>
          <p:cNvPicPr>
            <a:picLocks noChangeAspect="1"/>
          </p:cNvPicPr>
          <p:nvPr/>
        </p:nvPicPr>
        <p:blipFill>
          <a:blip r:embed="rId4"/>
          <a:stretch>
            <a:fillRect/>
          </a:stretch>
        </p:blipFill>
        <p:spPr>
          <a:xfrm>
            <a:off x="5833161" y="365125"/>
            <a:ext cx="4133850" cy="1000125"/>
          </a:xfrm>
          <a:prstGeom prst="rect">
            <a:avLst/>
          </a:prstGeom>
        </p:spPr>
      </p:pic>
    </p:spTree>
    <p:extLst>
      <p:ext uri="{BB962C8B-B14F-4D97-AF65-F5344CB8AC3E}">
        <p14:creationId xmlns:p14="http://schemas.microsoft.com/office/powerpoint/2010/main" val="409579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C7D5F-057F-4B21-A430-79862D8CA5E7}"/>
              </a:ext>
            </a:extLst>
          </p:cNvPr>
          <p:cNvSpPr>
            <a:spLocks noGrp="1"/>
          </p:cNvSpPr>
          <p:nvPr>
            <p:ph type="title"/>
          </p:nvPr>
        </p:nvSpPr>
        <p:spPr/>
        <p:txBody>
          <a:bodyPr/>
          <a:lstStyle/>
          <a:p>
            <a:r>
              <a:rPr lang="en-US" altLang="zh-CN" b="1" dirty="0">
                <a:latin typeface="等线" panose="02010600030101010101" pitchFamily="2" charset="-122"/>
                <a:ea typeface="等线" panose="02010600030101010101" pitchFamily="2" charset="-122"/>
              </a:rPr>
              <a:t>Phase cycling</a:t>
            </a:r>
            <a:endParaRPr lang="zh-CN" altLang="en-US" b="1" dirty="0">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0280723C-1FC8-49E3-8FAF-B083BA0C2C9E}"/>
              </a:ext>
            </a:extLst>
          </p:cNvPr>
          <p:cNvSpPr txBox="1"/>
          <p:nvPr/>
        </p:nvSpPr>
        <p:spPr>
          <a:xfrm>
            <a:off x="838200" y="6235740"/>
            <a:ext cx="12424611" cy="738664"/>
          </a:xfrm>
          <a:prstGeom prst="rect">
            <a:avLst/>
          </a:prstGeom>
          <a:noFill/>
        </p:spPr>
        <p:txBody>
          <a:bodyPr wrap="square" rtlCol="0">
            <a:spAutoFit/>
          </a:bodyPr>
          <a:lstStyle/>
          <a:p>
            <a:r>
              <a:rPr lang="en-US" altLang="zh-CN" sz="1400" dirty="0"/>
              <a:t>Ong, F., Cheng, J., &amp; Lustig, M. (2017). General Phase Regularized Reconstruction using Phase Cycling. </a:t>
            </a:r>
            <a:r>
              <a:rPr lang="en-US" altLang="zh-CN" sz="1400" i="1" dirty="0" err="1"/>
              <a:t>arXiv</a:t>
            </a:r>
            <a:r>
              <a:rPr lang="en-US" altLang="zh-CN" sz="1400" i="1" dirty="0"/>
              <a:t> e-prints</a:t>
            </a:r>
            <a:r>
              <a:rPr lang="en-US" altLang="zh-CN" sz="1400" dirty="0"/>
              <a:t>. Retrieved from https://ui.adsabs.harvard.edu/abs/2017arXiv170905374O</a:t>
            </a:r>
          </a:p>
          <a:p>
            <a:endParaRPr lang="zh-CN" altLang="en-US" sz="1400" i="1" dirty="0"/>
          </a:p>
        </p:txBody>
      </p:sp>
      <p:pic>
        <p:nvPicPr>
          <p:cNvPr id="3" name="图片 2">
            <a:extLst>
              <a:ext uri="{FF2B5EF4-FFF2-40B4-BE49-F238E27FC236}">
                <a16:creationId xmlns:a16="http://schemas.microsoft.com/office/drawing/2014/main" id="{51EE1EC1-F41A-4DFA-8EE2-5D4D92C6EAE8}"/>
              </a:ext>
            </a:extLst>
          </p:cNvPr>
          <p:cNvPicPr>
            <a:picLocks noChangeAspect="1"/>
          </p:cNvPicPr>
          <p:nvPr/>
        </p:nvPicPr>
        <p:blipFill>
          <a:blip r:embed="rId3"/>
          <a:stretch>
            <a:fillRect/>
          </a:stretch>
        </p:blipFill>
        <p:spPr>
          <a:xfrm>
            <a:off x="1696452" y="1338785"/>
            <a:ext cx="7760370" cy="4896955"/>
          </a:xfrm>
          <a:prstGeom prst="rect">
            <a:avLst/>
          </a:prstGeom>
        </p:spPr>
      </p:pic>
    </p:spTree>
    <p:extLst>
      <p:ext uri="{BB962C8B-B14F-4D97-AF65-F5344CB8AC3E}">
        <p14:creationId xmlns:p14="http://schemas.microsoft.com/office/powerpoint/2010/main" val="1500317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6963</TotalTime>
  <Words>4395</Words>
  <Application>Microsoft Office PowerPoint</Application>
  <PresentationFormat>宽屏</PresentationFormat>
  <Paragraphs>369</Paragraphs>
  <Slides>29</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Arial</vt:lpstr>
      <vt:lpstr>Cambria Math</vt:lpstr>
      <vt:lpstr>Times New Roman</vt:lpstr>
      <vt:lpstr>Office 主题​​</vt:lpstr>
      <vt:lpstr>Reconstruction algorithm and phase calibration of phase contrast imaging</vt:lpstr>
      <vt:lpstr>1 Phase Reconstruction</vt:lpstr>
      <vt:lpstr>Phase/Complex Difference Reconstruction</vt:lpstr>
      <vt:lpstr>Phase/Complex Difference Reconstruction</vt:lpstr>
      <vt:lpstr>Eddy Current</vt:lpstr>
      <vt:lpstr>B0 concomitant field </vt:lpstr>
      <vt:lpstr>B0 concomitant field </vt:lpstr>
      <vt:lpstr>Phase cycling</vt:lpstr>
      <vt:lpstr>Phase cycling</vt:lpstr>
      <vt:lpstr>Phase cycling</vt:lpstr>
      <vt:lpstr>Partial Fourier</vt:lpstr>
      <vt:lpstr>2 Phase Calibration</vt:lpstr>
      <vt:lpstr>Partial Volume Effects</vt:lpstr>
      <vt:lpstr>Partial Volume Effects</vt:lpstr>
      <vt:lpstr>Partial Volume Effects: Calibration -Correction Factor</vt:lpstr>
      <vt:lpstr>Partial Volume Effects: Calibration</vt:lpstr>
      <vt:lpstr>Partial Volume Effects: Calibration</vt:lpstr>
      <vt:lpstr>Partial Volume Effects: Calibration- CDFM</vt:lpstr>
      <vt:lpstr>Phase Offset Error</vt:lpstr>
      <vt:lpstr>Phase Offset Error: Correction</vt:lpstr>
      <vt:lpstr>Phase Offset Error: Correction</vt:lpstr>
      <vt:lpstr>Phase Unwrapping</vt:lpstr>
      <vt:lpstr>Phase Unwrapping</vt:lpstr>
      <vt:lpstr>Minimize TE</vt:lpstr>
      <vt:lpstr>Minimize TE</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Wang</dc:creator>
  <cp:lastModifiedBy>Fei Wang</cp:lastModifiedBy>
  <cp:revision>301</cp:revision>
  <dcterms:created xsi:type="dcterms:W3CDTF">2019-04-23T14:58:15Z</dcterms:created>
  <dcterms:modified xsi:type="dcterms:W3CDTF">2019-06-11T02:22:23Z</dcterms:modified>
</cp:coreProperties>
</file>